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13970000" cy="10795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1pPr>
    <a:lvl2pPr marL="0" marR="0" indent="2286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2pPr>
    <a:lvl3pPr marL="0" marR="0" indent="4572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3pPr>
    <a:lvl4pPr marL="0" marR="0" indent="6858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4pPr>
    <a:lvl5pPr marL="0" marR="0" indent="9144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5pPr>
    <a:lvl6pPr marL="0" marR="0" indent="11430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6pPr>
    <a:lvl7pPr marL="0" marR="0" indent="13716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7pPr>
    <a:lvl8pPr marL="0" marR="0" indent="16002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8pPr>
    <a:lvl9pPr marL="0" marR="0" indent="18288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84D52"/>
    <a:srgbClr val="44494E"/>
    <a:srgbClr val="D4D7DA"/>
    <a:srgbClr val="E6E6E7"/>
    <a:srgbClr val="CCCFD2"/>
    <a:srgbClr val="C3C7CB"/>
    <a:srgbClr val="F12782"/>
    <a:srgbClr val="C70968"/>
    <a:srgbClr val="C30D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4023" autoAdjust="0"/>
    <p:restoredTop sz="94660"/>
  </p:normalViewPr>
  <p:slideViewPr>
    <p:cSldViewPr snapToGrid="0">
      <p:cViewPr varScale="1">
        <p:scale>
          <a:sx n="70" d="100"/>
          <a:sy n="70" d="100"/>
        </p:scale>
        <p:origin x="250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126" name="Shape 1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25000"/>
      </a:lnSpc>
      <a:defRPr sz="2600">
        <a:latin typeface="Avenir Roman"/>
        <a:ea typeface="Avenir Roman"/>
        <a:cs typeface="Avenir Roman"/>
        <a:sym typeface="Avenir Roman"/>
      </a:defRPr>
    </a:lvl1pPr>
    <a:lvl2pPr indent="228600" defTabSz="457200" latinLnBrk="0">
      <a:lnSpc>
        <a:spcPct val="125000"/>
      </a:lnSpc>
      <a:defRPr sz="2600">
        <a:latin typeface="Avenir Roman"/>
        <a:ea typeface="Avenir Roman"/>
        <a:cs typeface="Avenir Roman"/>
        <a:sym typeface="Avenir Roman"/>
      </a:defRPr>
    </a:lvl2pPr>
    <a:lvl3pPr indent="457200" defTabSz="457200" latinLnBrk="0">
      <a:lnSpc>
        <a:spcPct val="125000"/>
      </a:lnSpc>
      <a:defRPr sz="2600">
        <a:latin typeface="Avenir Roman"/>
        <a:ea typeface="Avenir Roman"/>
        <a:cs typeface="Avenir Roman"/>
        <a:sym typeface="Avenir Roman"/>
      </a:defRPr>
    </a:lvl3pPr>
    <a:lvl4pPr indent="685800" defTabSz="457200" latinLnBrk="0">
      <a:lnSpc>
        <a:spcPct val="125000"/>
      </a:lnSpc>
      <a:defRPr sz="2600">
        <a:latin typeface="Avenir Roman"/>
        <a:ea typeface="Avenir Roman"/>
        <a:cs typeface="Avenir Roman"/>
        <a:sym typeface="Avenir Roman"/>
      </a:defRPr>
    </a:lvl4pPr>
    <a:lvl5pPr indent="914400" defTabSz="457200" latinLnBrk="0">
      <a:lnSpc>
        <a:spcPct val="125000"/>
      </a:lnSpc>
      <a:defRPr sz="2600">
        <a:latin typeface="Avenir Roman"/>
        <a:ea typeface="Avenir Roman"/>
        <a:cs typeface="Avenir Roman"/>
        <a:sym typeface="Avenir Roman"/>
      </a:defRPr>
    </a:lvl5pPr>
    <a:lvl6pPr indent="1143000" defTabSz="457200" latinLnBrk="0">
      <a:lnSpc>
        <a:spcPct val="125000"/>
      </a:lnSpc>
      <a:defRPr sz="2600">
        <a:latin typeface="Avenir Roman"/>
        <a:ea typeface="Avenir Roman"/>
        <a:cs typeface="Avenir Roman"/>
        <a:sym typeface="Avenir Roman"/>
      </a:defRPr>
    </a:lvl6pPr>
    <a:lvl7pPr indent="1371600" defTabSz="457200" latinLnBrk="0">
      <a:lnSpc>
        <a:spcPct val="125000"/>
      </a:lnSpc>
      <a:defRPr sz="2600">
        <a:latin typeface="Avenir Roman"/>
        <a:ea typeface="Avenir Roman"/>
        <a:cs typeface="Avenir Roman"/>
        <a:sym typeface="Avenir Roman"/>
      </a:defRPr>
    </a:lvl7pPr>
    <a:lvl8pPr indent="1600200" defTabSz="457200" latinLnBrk="0">
      <a:lnSpc>
        <a:spcPct val="125000"/>
      </a:lnSpc>
      <a:defRPr sz="2600">
        <a:latin typeface="Avenir Roman"/>
        <a:ea typeface="Avenir Roman"/>
        <a:cs typeface="Avenir Roman"/>
        <a:sym typeface="Avenir Roman"/>
      </a:defRPr>
    </a:lvl8pPr>
    <a:lvl9pPr indent="1828800" defTabSz="457200" latinLnBrk="0">
      <a:lnSpc>
        <a:spcPct val="125000"/>
      </a:lnSpc>
      <a:defRPr sz="2600">
        <a:latin typeface="Avenir Roman"/>
        <a:ea typeface="Avenir Roman"/>
        <a:cs typeface="Avenir Roman"/>
        <a:sym typeface="Avenir Roman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09675" y="685800"/>
            <a:ext cx="44386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718945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364257" y="1918642"/>
            <a:ext cx="11241486" cy="3547071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64257" y="5561210"/>
            <a:ext cx="11241486" cy="1214191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  <a:defRPr sz="2500">
                <a:solidFill>
                  <a:srgbClr val="628DB5"/>
                </a:solidFill>
              </a:defRPr>
            </a:lvl1pPr>
            <a:lvl2pPr marL="0" indent="228600">
              <a:buSzTx/>
              <a:buNone/>
              <a:defRPr sz="2500">
                <a:solidFill>
                  <a:srgbClr val="628DB5"/>
                </a:solidFill>
              </a:defRPr>
            </a:lvl2pPr>
            <a:lvl3pPr marL="0" indent="457200">
              <a:buSzTx/>
              <a:buNone/>
              <a:defRPr sz="2500">
                <a:solidFill>
                  <a:srgbClr val="628DB5"/>
                </a:solidFill>
              </a:defRPr>
            </a:lvl3pPr>
            <a:lvl4pPr marL="0" indent="685800">
              <a:buSzTx/>
              <a:buNone/>
              <a:defRPr sz="2500">
                <a:solidFill>
                  <a:srgbClr val="628DB5"/>
                </a:solidFill>
              </a:defRPr>
            </a:lvl4pPr>
            <a:lvl5pPr marL="0" indent="914400">
              <a:buSzTx/>
              <a:buNone/>
              <a:defRPr sz="2500">
                <a:solidFill>
                  <a:srgbClr val="628DB5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0" y="158750"/>
            <a:ext cx="13964218" cy="10477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 dirty="0"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8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marL="123472" indent="-123472">
              <a:defRPr sz="1000"/>
            </a:lvl1pPr>
            <a:lvl2pPr marL="567972" indent="-123472">
              <a:defRPr sz="1000"/>
            </a:lvl2pPr>
            <a:lvl3pPr marL="1012472" indent="-123472">
              <a:defRPr sz="1000"/>
            </a:lvl3pPr>
            <a:lvl4pPr marL="1456972" indent="-123472">
              <a:defRPr sz="1000"/>
            </a:lvl4pPr>
            <a:lvl5pPr marL="1901472" indent="-123472">
              <a:defRPr sz="1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1725786" y="840878"/>
            <a:ext cx="10504786" cy="6357443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 dirty="0"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1364257" y="7375673"/>
            <a:ext cx="11241486" cy="152797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64257" y="8958212"/>
            <a:ext cx="11241486" cy="1214191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  <a:defRPr sz="2500">
                <a:solidFill>
                  <a:srgbClr val="628DB5"/>
                </a:solidFill>
              </a:defRPr>
            </a:lvl1pPr>
            <a:lvl2pPr marL="0" indent="228600">
              <a:buSzTx/>
              <a:buNone/>
              <a:defRPr sz="2500">
                <a:solidFill>
                  <a:srgbClr val="628DB5"/>
                </a:solidFill>
              </a:defRPr>
            </a:lvl2pPr>
            <a:lvl3pPr marL="0" indent="457200">
              <a:buSzTx/>
              <a:buNone/>
              <a:defRPr sz="2500">
                <a:solidFill>
                  <a:srgbClr val="628DB5"/>
                </a:solidFill>
              </a:defRPr>
            </a:lvl3pPr>
            <a:lvl4pPr marL="0" indent="685800">
              <a:buSzTx/>
              <a:buNone/>
              <a:defRPr sz="2500">
                <a:solidFill>
                  <a:srgbClr val="628DB5"/>
                </a:solidFill>
              </a:defRPr>
            </a:lvl4pPr>
            <a:lvl5pPr marL="0" indent="914400">
              <a:buSzTx/>
              <a:buNone/>
              <a:defRPr sz="2500">
                <a:solidFill>
                  <a:srgbClr val="628DB5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790156" y="10090546"/>
            <a:ext cx="376045" cy="38854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364257" y="3623964"/>
            <a:ext cx="11241486" cy="3547072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sz="half" idx="13"/>
          </p:nvPr>
        </p:nvSpPr>
        <p:spPr>
          <a:xfrm>
            <a:off x="7216923" y="840878"/>
            <a:ext cx="5729884" cy="884039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 dirty="0"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023193" y="840878"/>
            <a:ext cx="5729884" cy="4283771"/>
          </a:xfrm>
          <a:prstGeom prst="rect">
            <a:avLst/>
          </a:prstGeom>
        </p:spPr>
        <p:txBody>
          <a:bodyPr anchor="b"/>
          <a:lstStyle>
            <a:lvl1pPr>
              <a:defRPr sz="3300"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023193" y="5274716"/>
            <a:ext cx="5729884" cy="4406554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  <a:defRPr sz="2500">
                <a:solidFill>
                  <a:srgbClr val="628DB5"/>
                </a:solidFill>
              </a:defRPr>
            </a:lvl1pPr>
            <a:lvl2pPr marL="0" indent="228600">
              <a:buSzTx/>
              <a:buNone/>
              <a:defRPr sz="2500">
                <a:solidFill>
                  <a:srgbClr val="628DB5"/>
                </a:solidFill>
              </a:defRPr>
            </a:lvl2pPr>
            <a:lvl3pPr marL="0" indent="457200">
              <a:buSzTx/>
              <a:buNone/>
              <a:defRPr sz="2500">
                <a:solidFill>
                  <a:srgbClr val="628DB5"/>
                </a:solidFill>
              </a:defRPr>
            </a:lvl3pPr>
            <a:lvl4pPr marL="0" indent="685800">
              <a:buSzTx/>
              <a:buNone/>
              <a:defRPr sz="2500">
                <a:solidFill>
                  <a:srgbClr val="628DB5"/>
                </a:solidFill>
              </a:defRPr>
            </a:lvl4pPr>
            <a:lvl5pPr marL="0" indent="914400">
              <a:buSzTx/>
              <a:buNone/>
              <a:defRPr sz="2500">
                <a:solidFill>
                  <a:srgbClr val="628DB5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sz="half" idx="13"/>
          </p:nvPr>
        </p:nvSpPr>
        <p:spPr>
          <a:xfrm>
            <a:off x="7216923" y="2955478"/>
            <a:ext cx="5729884" cy="675307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 dirty="0"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023193" y="2955478"/>
            <a:ext cx="5729884" cy="6753077"/>
          </a:xfrm>
          <a:prstGeom prst="rect">
            <a:avLst/>
          </a:prstGeom>
        </p:spPr>
        <p:txBody>
          <a:bodyPr/>
          <a:lstStyle>
            <a:lvl1pPr marL="146957" indent="-146957">
              <a:defRPr b="1"/>
            </a:lvl1pPr>
            <a:lvl2pPr marL="489857" indent="-146957">
              <a:defRPr b="1"/>
            </a:lvl2pPr>
            <a:lvl3pPr marL="832757" indent="-146957">
              <a:defRPr b="1"/>
            </a:lvl3pPr>
            <a:lvl4pPr marL="1175657" indent="-146957">
              <a:defRPr b="1"/>
            </a:lvl4pPr>
            <a:lvl5pPr marL="1518557" indent="-146957"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023193" y="1523007"/>
            <a:ext cx="11923614" cy="7748986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half" idx="13"/>
          </p:nvPr>
        </p:nvSpPr>
        <p:spPr>
          <a:xfrm>
            <a:off x="1023193" y="1113730"/>
            <a:ext cx="5729884" cy="856754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 dirty="0"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7216923" y="5629423"/>
            <a:ext cx="5729884" cy="405184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 dirty="0"/>
          </a:p>
        </p:txBody>
      </p:sp>
      <p:sp>
        <p:nvSpPr>
          <p:cNvPr id="85" name="Image"/>
          <p:cNvSpPr>
            <a:spLocks noGrp="1"/>
          </p:cNvSpPr>
          <p:nvPr>
            <p:ph type="pic" sz="quarter" idx="15"/>
          </p:nvPr>
        </p:nvSpPr>
        <p:spPr>
          <a:xfrm>
            <a:off x="7223603" y="1113730"/>
            <a:ext cx="5729884" cy="405184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 dirty="0"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>
            <a:spLocks noGrp="1"/>
          </p:cNvSpPr>
          <p:nvPr>
            <p:ph type="body" sz="quarter" idx="13"/>
          </p:nvPr>
        </p:nvSpPr>
        <p:spPr>
          <a:xfrm>
            <a:off x="1364257" y="6993681"/>
            <a:ext cx="11241486" cy="50800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r">
              <a:lnSpc>
                <a:spcPct val="90000"/>
              </a:lnSpc>
              <a:buSzTx/>
              <a:buNone/>
              <a:defRPr sz="900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>
            <a:spLocks noGrp="1"/>
          </p:cNvSpPr>
          <p:nvPr>
            <p:ph type="body" sz="quarter" idx="14"/>
          </p:nvPr>
        </p:nvSpPr>
        <p:spPr>
          <a:xfrm>
            <a:off x="1364257" y="4742656"/>
            <a:ext cx="11241486" cy="7367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buSzTx/>
              <a:buNone/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023193" y="636240"/>
            <a:ext cx="11923614" cy="2319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4570" tIns="54570" rIns="54570" bIns="5457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023193" y="2955478"/>
            <a:ext cx="11923614" cy="67530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4570" tIns="54570" rIns="54570" bIns="5457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790156" y="10097368"/>
            <a:ext cx="376045" cy="388541"/>
          </a:xfrm>
          <a:prstGeom prst="rect">
            <a:avLst/>
          </a:prstGeom>
          <a:ln w="12700">
            <a:miter lim="400000"/>
          </a:ln>
        </p:spPr>
        <p:txBody>
          <a:bodyPr wrap="none" lIns="54570" tIns="54570" rIns="54570" bIns="54570">
            <a:spAutoFit/>
          </a:bodyPr>
          <a:lstStyle>
            <a:lvl1pPr algn="ctr">
              <a:spcBef>
                <a:spcPts val="0"/>
              </a:spcBef>
              <a:defRPr sz="1800" b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ransition spd="med"/>
  <p:txStyles>
    <p:titleStyle>
      <a:lvl1pPr marL="0" marR="0" indent="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1pPr>
      <a:lvl2pPr marL="0" marR="0" indent="2286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2pPr>
      <a:lvl3pPr marL="0" marR="0" indent="4572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3pPr>
      <a:lvl4pPr marL="0" marR="0" indent="6858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4pPr>
      <a:lvl5pPr marL="0" marR="0" indent="9144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5pPr>
      <a:lvl6pPr marL="0" marR="0" indent="11430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6pPr>
      <a:lvl7pPr marL="0" marR="0" indent="13716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7pPr>
      <a:lvl8pPr marL="0" marR="0" indent="16002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8pPr>
      <a:lvl9pPr marL="0" marR="0" indent="18288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9pPr>
    </p:titleStyle>
    <p:bodyStyle>
      <a:lvl1pPr marL="148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1pPr>
      <a:lvl2pPr marL="5926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2pPr>
      <a:lvl3pPr marL="1037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3pPr>
      <a:lvl4pPr marL="14816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4pPr>
      <a:lvl5pPr marL="1926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5pPr>
      <a:lvl6pPr marL="23706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6pPr>
      <a:lvl7pPr marL="2815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7pPr>
      <a:lvl8pPr marL="32596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8pPr>
      <a:lvl9pPr marL="3704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2.png"/><Relationship Id="rId7" Type="http://schemas.openxmlformats.org/officeDocument/2006/relationships/hyperlink" Target="https://sebkrantz.github.io/collapse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sebkrantz.github.io/Rblog/" TargetMode="External"/><Relationship Id="rId5" Type="http://schemas.openxmlformats.org/officeDocument/2006/relationships/hyperlink" Target="mailto:sebastian.krantz@graduateinstitute.ch" TargetMode="External"/><Relationship Id="rId4" Type="http://schemas.openxmlformats.org/officeDocument/2006/relationships/hyperlink" Target="https://creativecommons.org/licenses/by-sa/4.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" name="Group"/>
          <p:cNvGrpSpPr/>
          <p:nvPr/>
        </p:nvGrpSpPr>
        <p:grpSpPr>
          <a:xfrm>
            <a:off x="8369105" y="-1013161"/>
            <a:ext cx="6159575" cy="3553962"/>
            <a:chOff x="0" y="51032"/>
            <a:chExt cx="6159573" cy="3553961"/>
          </a:xfrm>
        </p:grpSpPr>
        <p:grpSp>
          <p:nvGrpSpPr>
            <p:cNvPr id="143" name="Group"/>
            <p:cNvGrpSpPr/>
            <p:nvPr/>
          </p:nvGrpSpPr>
          <p:grpSpPr>
            <a:xfrm>
              <a:off x="24975" y="51032"/>
              <a:ext cx="6134599" cy="2980091"/>
              <a:chOff x="0" y="51032"/>
              <a:chExt cx="6134598" cy="2980090"/>
            </a:xfrm>
          </p:grpSpPr>
          <p:sp>
            <p:nvSpPr>
              <p:cNvPr id="128" name="Triangle"/>
              <p:cNvSpPr/>
              <p:nvPr/>
            </p:nvSpPr>
            <p:spPr>
              <a:xfrm rot="1800000">
                <a:off x="1177377" y="304285"/>
                <a:ext cx="1319509" cy="1143860"/>
              </a:xfrm>
              <a:prstGeom prst="triangle">
                <a:avLst/>
              </a:prstGeom>
              <a:solidFill>
                <a:srgbClr val="DEDFE0"/>
              </a:solidFill>
              <a:ln w="3175" cap="flat">
                <a:solidFill>
                  <a:srgbClr val="DEDFE0"/>
                </a:solidFill>
                <a:prstDash val="solid"/>
                <a:miter lim="400000"/>
              </a:ln>
              <a:effectLst/>
            </p:spPr>
            <p:txBody>
              <a:bodyPr wrap="square" lIns="54570" tIns="54570" rIns="54570" bIns="54570" numCol="1" anchor="ctr">
                <a:noAutofit/>
              </a:bodyPr>
              <a:lstStyle/>
              <a:p>
                <a:pPr>
                  <a:lnSpc>
                    <a:spcPct val="80000"/>
                  </a:lnSpc>
                  <a:spcBef>
                    <a:spcPts val="0"/>
                  </a:spcBef>
                  <a:defRPr b="0">
                    <a:solidFill>
                      <a:srgbClr val="000000"/>
                    </a:solidFill>
                  </a:defRPr>
                </a:pPr>
                <a:endParaRPr lang="en-US" dirty="0"/>
              </a:p>
            </p:txBody>
          </p:sp>
          <p:sp>
            <p:nvSpPr>
              <p:cNvPr id="129" name="Circle"/>
              <p:cNvSpPr/>
              <p:nvPr/>
            </p:nvSpPr>
            <p:spPr>
              <a:xfrm flipH="1">
                <a:off x="1550782" y="838357"/>
                <a:ext cx="422090" cy="422090"/>
              </a:xfrm>
              <a:prstGeom prst="ellipse">
                <a:avLst/>
              </a:prstGeom>
              <a:solidFill>
                <a:srgbClr val="EFEFF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4570" tIns="54570" rIns="54570" bIns="54570" numCol="1" anchor="ctr">
                <a:noAutofit/>
              </a:bodyPr>
              <a:lstStyle/>
              <a:p>
                <a:pPr>
                  <a:lnSpc>
                    <a:spcPct val="80000"/>
                  </a:lnSpc>
                  <a:spcBef>
                    <a:spcPts val="0"/>
                  </a:spcBef>
                  <a:defRPr b="0">
                    <a:solidFill>
                      <a:srgbClr val="000000"/>
                    </a:solidFill>
                  </a:defRPr>
                </a:pPr>
                <a:endParaRPr lang="en-US" dirty="0"/>
              </a:p>
            </p:txBody>
          </p:sp>
          <p:sp>
            <p:nvSpPr>
              <p:cNvPr id="130" name="Circle"/>
              <p:cNvSpPr/>
              <p:nvPr/>
            </p:nvSpPr>
            <p:spPr>
              <a:xfrm flipH="1">
                <a:off x="0" y="819778"/>
                <a:ext cx="422089" cy="422090"/>
              </a:xfrm>
              <a:prstGeom prst="ellipse">
                <a:avLst/>
              </a:prstGeom>
              <a:solidFill>
                <a:srgbClr val="DEDFE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4570" tIns="54570" rIns="54570" bIns="54570" numCol="1" anchor="ctr">
                <a:noAutofit/>
              </a:bodyPr>
              <a:lstStyle/>
              <a:p>
                <a:pPr>
                  <a:lnSpc>
                    <a:spcPct val="80000"/>
                  </a:lnSpc>
                  <a:spcBef>
                    <a:spcPts val="0"/>
                  </a:spcBef>
                  <a:defRPr b="0">
                    <a:solidFill>
                      <a:srgbClr val="000000"/>
                    </a:solidFill>
                  </a:defRPr>
                </a:pPr>
                <a:endParaRPr lang="en-US" dirty="0"/>
              </a:p>
            </p:txBody>
          </p:sp>
          <p:sp>
            <p:nvSpPr>
              <p:cNvPr id="131" name="Triangle"/>
              <p:cNvSpPr/>
              <p:nvPr/>
            </p:nvSpPr>
            <p:spPr>
              <a:xfrm rot="19800000">
                <a:off x="2896973" y="973389"/>
                <a:ext cx="1319509" cy="1143860"/>
              </a:xfrm>
              <a:prstGeom prst="triangle">
                <a:avLst/>
              </a:prstGeom>
              <a:solidFill>
                <a:srgbClr val="EFEFF0"/>
              </a:solidFill>
              <a:ln w="6350" cap="flat">
                <a:solidFill>
                  <a:srgbClr val="EFEFF0"/>
                </a:solidFill>
                <a:prstDash val="solid"/>
                <a:miter lim="400000"/>
              </a:ln>
              <a:effectLst/>
            </p:spPr>
            <p:txBody>
              <a:bodyPr wrap="square" lIns="54570" tIns="54570" rIns="54570" bIns="54570" numCol="1" anchor="ctr">
                <a:noAutofit/>
              </a:bodyPr>
              <a:lstStyle/>
              <a:p>
                <a:pPr>
                  <a:lnSpc>
                    <a:spcPct val="80000"/>
                  </a:lnSpc>
                  <a:spcBef>
                    <a:spcPts val="0"/>
                  </a:spcBef>
                  <a:defRPr b="0">
                    <a:solidFill>
                      <a:srgbClr val="000000"/>
                    </a:solidFill>
                  </a:defRPr>
                </a:pPr>
                <a:endParaRPr lang="en-US" dirty="0"/>
              </a:p>
            </p:txBody>
          </p:sp>
          <p:sp>
            <p:nvSpPr>
              <p:cNvPr id="132" name="Triangle"/>
              <p:cNvSpPr/>
              <p:nvPr/>
            </p:nvSpPr>
            <p:spPr>
              <a:xfrm rot="1800000">
                <a:off x="3470359" y="1634009"/>
                <a:ext cx="1319509" cy="1143861"/>
              </a:xfrm>
              <a:prstGeom prst="triangle">
                <a:avLst/>
              </a:prstGeom>
              <a:solidFill>
                <a:srgbClr val="DEDFE0"/>
              </a:solidFill>
              <a:ln w="6350" cap="flat">
                <a:solidFill>
                  <a:srgbClr val="DEDFE0"/>
                </a:solidFill>
                <a:prstDash val="solid"/>
                <a:miter lim="400000"/>
              </a:ln>
              <a:effectLst/>
            </p:spPr>
            <p:txBody>
              <a:bodyPr wrap="square" lIns="54570" tIns="54570" rIns="54570" bIns="54570" numCol="1" anchor="ctr">
                <a:noAutofit/>
              </a:bodyPr>
              <a:lstStyle/>
              <a:p>
                <a:pPr>
                  <a:lnSpc>
                    <a:spcPct val="80000"/>
                  </a:lnSpc>
                  <a:spcBef>
                    <a:spcPts val="0"/>
                  </a:spcBef>
                  <a:defRPr b="0">
                    <a:solidFill>
                      <a:srgbClr val="000000"/>
                    </a:solidFill>
                  </a:defRPr>
                </a:pPr>
                <a:endParaRPr lang="en-US" dirty="0"/>
              </a:p>
            </p:txBody>
          </p:sp>
          <p:sp>
            <p:nvSpPr>
              <p:cNvPr id="133" name="Circle"/>
              <p:cNvSpPr/>
              <p:nvPr/>
            </p:nvSpPr>
            <p:spPr>
              <a:xfrm flipH="1">
                <a:off x="3461021" y="1507461"/>
                <a:ext cx="422090" cy="422090"/>
              </a:xfrm>
              <a:prstGeom prst="ellipse">
                <a:avLst/>
              </a:prstGeom>
              <a:solidFill>
                <a:srgbClr val="DEDFE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4570" tIns="54570" rIns="54570" bIns="54570" numCol="1" anchor="ctr">
                <a:noAutofit/>
              </a:bodyPr>
              <a:lstStyle/>
              <a:p>
                <a:pPr>
                  <a:lnSpc>
                    <a:spcPct val="80000"/>
                  </a:lnSpc>
                  <a:spcBef>
                    <a:spcPts val="0"/>
                  </a:spcBef>
                  <a:defRPr b="0">
                    <a:solidFill>
                      <a:srgbClr val="000000"/>
                    </a:solidFill>
                  </a:defRPr>
                </a:pPr>
                <a:endParaRPr lang="en-US" dirty="0"/>
              </a:p>
            </p:txBody>
          </p:sp>
          <p:sp>
            <p:nvSpPr>
              <p:cNvPr id="134" name="Circle"/>
              <p:cNvSpPr/>
              <p:nvPr/>
            </p:nvSpPr>
            <p:spPr>
              <a:xfrm flipH="1">
                <a:off x="3843763" y="2168082"/>
                <a:ext cx="422090" cy="422090"/>
              </a:xfrm>
              <a:prstGeom prst="ellipse">
                <a:avLst/>
              </a:prstGeom>
              <a:solidFill>
                <a:srgbClr val="EFEFF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4570" tIns="54570" rIns="54570" bIns="54570" numCol="1" anchor="ctr">
                <a:noAutofit/>
              </a:bodyPr>
              <a:lstStyle/>
              <a:p>
                <a:pPr>
                  <a:lnSpc>
                    <a:spcPct val="80000"/>
                  </a:lnSpc>
                  <a:spcBef>
                    <a:spcPts val="0"/>
                  </a:spcBef>
                  <a:defRPr b="0">
                    <a:solidFill>
                      <a:srgbClr val="000000"/>
                    </a:solidFill>
                  </a:defRPr>
                </a:pPr>
                <a:endParaRPr lang="en-US" dirty="0"/>
              </a:p>
            </p:txBody>
          </p:sp>
          <p:sp>
            <p:nvSpPr>
              <p:cNvPr id="135" name="Triangle"/>
              <p:cNvSpPr/>
              <p:nvPr/>
            </p:nvSpPr>
            <p:spPr>
              <a:xfrm rot="1800000">
                <a:off x="3470359" y="312963"/>
                <a:ext cx="1319509" cy="1143861"/>
              </a:xfrm>
              <a:prstGeom prst="triangle">
                <a:avLst/>
              </a:prstGeom>
              <a:solidFill>
                <a:srgbClr val="DEDFE0"/>
              </a:solidFill>
              <a:ln w="6350" cap="flat">
                <a:solidFill>
                  <a:srgbClr val="DEDFE0"/>
                </a:solidFill>
                <a:prstDash val="solid"/>
                <a:miter lim="400000"/>
              </a:ln>
              <a:effectLst/>
            </p:spPr>
            <p:txBody>
              <a:bodyPr wrap="square" lIns="54570" tIns="54570" rIns="54570" bIns="54570" numCol="1" anchor="ctr">
                <a:noAutofit/>
              </a:bodyPr>
              <a:lstStyle/>
              <a:p>
                <a:pPr>
                  <a:lnSpc>
                    <a:spcPct val="80000"/>
                  </a:lnSpc>
                  <a:spcBef>
                    <a:spcPts val="0"/>
                  </a:spcBef>
                  <a:defRPr b="0">
                    <a:solidFill>
                      <a:srgbClr val="000000"/>
                    </a:solidFill>
                  </a:defRPr>
                </a:pPr>
                <a:endParaRPr lang="en-US" dirty="0"/>
              </a:p>
            </p:txBody>
          </p:sp>
          <p:sp>
            <p:nvSpPr>
              <p:cNvPr id="136" name="Circle"/>
              <p:cNvSpPr/>
              <p:nvPr/>
            </p:nvSpPr>
            <p:spPr>
              <a:xfrm flipH="1">
                <a:off x="3843763" y="847036"/>
                <a:ext cx="422090" cy="422090"/>
              </a:xfrm>
              <a:prstGeom prst="ellipse">
                <a:avLst/>
              </a:prstGeom>
              <a:solidFill>
                <a:srgbClr val="EFEFF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4570" tIns="54570" rIns="54570" bIns="54570" numCol="1" anchor="ctr">
                <a:noAutofit/>
              </a:bodyPr>
              <a:lstStyle/>
              <a:p>
                <a:pPr>
                  <a:lnSpc>
                    <a:spcPct val="80000"/>
                  </a:lnSpc>
                  <a:spcBef>
                    <a:spcPts val="0"/>
                  </a:spcBef>
                  <a:defRPr b="0">
                    <a:solidFill>
                      <a:srgbClr val="000000"/>
                    </a:solidFill>
                  </a:defRPr>
                </a:pPr>
                <a:endParaRPr lang="en-US" dirty="0"/>
              </a:p>
            </p:txBody>
          </p:sp>
          <p:sp>
            <p:nvSpPr>
              <p:cNvPr id="137" name="Triangle"/>
              <p:cNvSpPr/>
              <p:nvPr/>
            </p:nvSpPr>
            <p:spPr>
              <a:xfrm rot="19800000">
                <a:off x="4044130" y="318647"/>
                <a:ext cx="1319509" cy="1143861"/>
              </a:xfrm>
              <a:prstGeom prst="triangle">
                <a:avLst/>
              </a:prstGeom>
              <a:solidFill>
                <a:srgbClr val="EFEFF0"/>
              </a:solidFill>
              <a:ln w="6350" cap="flat">
                <a:solidFill>
                  <a:srgbClr val="EFEFF0"/>
                </a:solidFill>
                <a:prstDash val="solid"/>
                <a:miter lim="400000"/>
              </a:ln>
              <a:effectLst/>
            </p:spPr>
            <p:txBody>
              <a:bodyPr wrap="square" lIns="54570" tIns="54570" rIns="54570" bIns="54570" numCol="1" anchor="ctr">
                <a:noAutofit/>
              </a:bodyPr>
              <a:lstStyle/>
              <a:p>
                <a:pPr>
                  <a:lnSpc>
                    <a:spcPct val="80000"/>
                  </a:lnSpc>
                  <a:spcBef>
                    <a:spcPts val="0"/>
                  </a:spcBef>
                  <a:defRPr b="0">
                    <a:solidFill>
                      <a:srgbClr val="000000"/>
                    </a:solidFill>
                  </a:defRPr>
                </a:pPr>
                <a:endParaRPr lang="en-US" dirty="0"/>
              </a:p>
            </p:txBody>
          </p:sp>
          <p:sp>
            <p:nvSpPr>
              <p:cNvPr id="138" name="Circle"/>
              <p:cNvSpPr/>
              <p:nvPr/>
            </p:nvSpPr>
            <p:spPr>
              <a:xfrm flipH="1">
                <a:off x="4608178" y="852720"/>
                <a:ext cx="422090" cy="422090"/>
              </a:xfrm>
              <a:prstGeom prst="ellipse">
                <a:avLst/>
              </a:prstGeom>
              <a:solidFill>
                <a:srgbClr val="DEDFE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4570" tIns="54570" rIns="54570" bIns="54570" numCol="1" anchor="ctr">
                <a:noAutofit/>
              </a:bodyPr>
              <a:lstStyle/>
              <a:p>
                <a:pPr>
                  <a:lnSpc>
                    <a:spcPct val="80000"/>
                  </a:lnSpc>
                  <a:spcBef>
                    <a:spcPts val="0"/>
                  </a:spcBef>
                  <a:defRPr b="0">
                    <a:solidFill>
                      <a:srgbClr val="000000"/>
                    </a:solidFill>
                  </a:defRPr>
                </a:pPr>
                <a:endParaRPr lang="en-US" dirty="0"/>
              </a:p>
            </p:txBody>
          </p:sp>
          <p:sp>
            <p:nvSpPr>
              <p:cNvPr id="139" name="Triangle"/>
              <p:cNvSpPr/>
              <p:nvPr/>
            </p:nvSpPr>
            <p:spPr>
              <a:xfrm rot="1800000">
                <a:off x="4617515" y="979268"/>
                <a:ext cx="1319509" cy="1143861"/>
              </a:xfrm>
              <a:prstGeom prst="triangle">
                <a:avLst/>
              </a:prstGeom>
              <a:solidFill>
                <a:srgbClr val="DEDFE0"/>
              </a:solidFill>
              <a:ln w="6350" cap="flat">
                <a:solidFill>
                  <a:srgbClr val="DEDFE0"/>
                </a:solidFill>
                <a:prstDash val="solid"/>
                <a:miter lim="400000"/>
              </a:ln>
              <a:effectLst/>
            </p:spPr>
            <p:txBody>
              <a:bodyPr wrap="square" lIns="54570" tIns="54570" rIns="54570" bIns="54570" numCol="1" anchor="ctr">
                <a:noAutofit/>
              </a:bodyPr>
              <a:lstStyle/>
              <a:p>
                <a:pPr>
                  <a:lnSpc>
                    <a:spcPct val="80000"/>
                  </a:lnSpc>
                  <a:spcBef>
                    <a:spcPts val="0"/>
                  </a:spcBef>
                  <a:defRPr b="0">
                    <a:solidFill>
                      <a:srgbClr val="000000"/>
                    </a:solidFill>
                  </a:defRPr>
                </a:pPr>
                <a:endParaRPr lang="en-US" dirty="0"/>
              </a:p>
            </p:txBody>
          </p:sp>
          <p:sp>
            <p:nvSpPr>
              <p:cNvPr id="140" name="Circle"/>
              <p:cNvSpPr/>
              <p:nvPr/>
            </p:nvSpPr>
            <p:spPr>
              <a:xfrm flipH="1">
                <a:off x="4990920" y="1513341"/>
                <a:ext cx="422090" cy="422090"/>
              </a:xfrm>
              <a:prstGeom prst="ellipse">
                <a:avLst/>
              </a:prstGeom>
              <a:solidFill>
                <a:srgbClr val="EFEFF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4570" tIns="54570" rIns="54570" bIns="54570" numCol="1" anchor="ctr">
                <a:noAutofit/>
              </a:bodyPr>
              <a:lstStyle/>
              <a:p>
                <a:pPr>
                  <a:lnSpc>
                    <a:spcPct val="80000"/>
                  </a:lnSpc>
                  <a:spcBef>
                    <a:spcPts val="0"/>
                  </a:spcBef>
                  <a:defRPr b="0">
                    <a:solidFill>
                      <a:srgbClr val="000000"/>
                    </a:solidFill>
                  </a:defRPr>
                </a:pPr>
                <a:endParaRPr lang="en-US" dirty="0"/>
              </a:p>
            </p:txBody>
          </p:sp>
          <p:sp>
            <p:nvSpPr>
              <p:cNvPr id="141" name="Triangle"/>
              <p:cNvSpPr/>
              <p:nvPr/>
            </p:nvSpPr>
            <p:spPr>
              <a:xfrm rot="19800000">
                <a:off x="1751148" y="309969"/>
                <a:ext cx="1319510" cy="1143860"/>
              </a:xfrm>
              <a:prstGeom prst="triangle">
                <a:avLst/>
              </a:prstGeom>
              <a:solidFill>
                <a:srgbClr val="EFEFF0"/>
              </a:solidFill>
              <a:ln w="6350" cap="flat">
                <a:solidFill>
                  <a:srgbClr val="EFEFF0"/>
                </a:solidFill>
                <a:prstDash val="solid"/>
                <a:miter lim="400000"/>
              </a:ln>
              <a:effectLst/>
            </p:spPr>
            <p:txBody>
              <a:bodyPr wrap="square" lIns="54570" tIns="54570" rIns="54570" bIns="54570" numCol="1" anchor="ctr">
                <a:noAutofit/>
              </a:bodyPr>
              <a:lstStyle/>
              <a:p>
                <a:pPr>
                  <a:lnSpc>
                    <a:spcPct val="80000"/>
                  </a:lnSpc>
                  <a:spcBef>
                    <a:spcPts val="0"/>
                  </a:spcBef>
                  <a:defRPr b="0">
                    <a:solidFill>
                      <a:srgbClr val="000000"/>
                    </a:solidFill>
                  </a:defRPr>
                </a:pPr>
                <a:endParaRPr lang="en-US" dirty="0"/>
              </a:p>
            </p:txBody>
          </p:sp>
          <p:sp>
            <p:nvSpPr>
              <p:cNvPr id="142" name="Circle"/>
              <p:cNvSpPr/>
              <p:nvPr/>
            </p:nvSpPr>
            <p:spPr>
              <a:xfrm flipH="1">
                <a:off x="2315196" y="844041"/>
                <a:ext cx="422090" cy="422090"/>
              </a:xfrm>
              <a:prstGeom prst="ellipse">
                <a:avLst/>
              </a:prstGeom>
              <a:solidFill>
                <a:srgbClr val="DEDFE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4570" tIns="54570" rIns="54570" bIns="54570" numCol="1" anchor="ctr">
                <a:noAutofit/>
              </a:bodyPr>
              <a:lstStyle/>
              <a:p>
                <a:pPr>
                  <a:lnSpc>
                    <a:spcPct val="80000"/>
                  </a:lnSpc>
                  <a:spcBef>
                    <a:spcPts val="0"/>
                  </a:spcBef>
                  <a:defRPr b="0">
                    <a:solidFill>
                      <a:srgbClr val="000000"/>
                    </a:solidFill>
                  </a:defRPr>
                </a:pPr>
                <a:endParaRPr lang="en-US" dirty="0"/>
              </a:p>
            </p:txBody>
          </p:sp>
        </p:grpSp>
        <p:sp>
          <p:nvSpPr>
            <p:cNvPr id="144" name="Rectangle"/>
            <p:cNvSpPr/>
            <p:nvPr/>
          </p:nvSpPr>
          <p:spPr>
            <a:xfrm>
              <a:off x="1682" y="1038072"/>
              <a:ext cx="5593304" cy="2566922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alpha val="0"/>
                  </a:srgbClr>
                </a:gs>
                <a:gs pos="20382">
                  <a:srgbClr val="FFFFFF">
                    <a:alpha val="45796"/>
                  </a:srgbClr>
                </a:gs>
                <a:gs pos="35803">
                  <a:srgbClr val="FFFFFF">
                    <a:alpha val="72898"/>
                  </a:srgbClr>
                </a:gs>
                <a:gs pos="55434">
                  <a:srgbClr val="FFFFFF"/>
                </a:gs>
              </a:gsLst>
              <a:path path="shape">
                <a:fillToRect l="49659" t="-26178" r="50340" b="126178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54570" tIns="54570" rIns="54570" bIns="54570" numCol="1" anchor="ctr">
              <a:noAutofit/>
            </a:bodyPr>
            <a:lstStyle/>
            <a:p>
              <a:pPr>
                <a:lnSpc>
                  <a:spcPct val="80000"/>
                </a:lnSpc>
                <a:spcBef>
                  <a:spcPts val="0"/>
                </a:spcBef>
                <a:defRPr b="0">
                  <a:solidFill>
                    <a:srgbClr val="000000"/>
                  </a:solidFill>
                </a:defRPr>
              </a:pPr>
              <a:endParaRPr lang="en-US" dirty="0"/>
            </a:p>
          </p:txBody>
        </p:sp>
        <p:pic>
          <p:nvPicPr>
            <p:cNvPr id="145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379670"/>
              <a:ext cx="5603816" cy="299296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3" name="Rectangle 2"/>
          <p:cNvSpPr/>
          <p:nvPr/>
        </p:nvSpPr>
        <p:spPr>
          <a:xfrm>
            <a:off x="291339" y="953375"/>
            <a:ext cx="3081149" cy="2438489"/>
          </a:xfrm>
          <a:prstGeom prst="rect">
            <a:avLst/>
          </a:prstGeom>
          <a:solidFill>
            <a:srgbClr val="D4D7DA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69" name="Use headers, colors, and/or backgrounds to separate or group together sections."/>
          <p:cNvSpPr txBox="1"/>
          <p:nvPr/>
        </p:nvSpPr>
        <p:spPr>
          <a:xfrm>
            <a:off x="3738753" y="1380557"/>
            <a:ext cx="3214949" cy="85223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US" sz="1100" b="0" dirty="0" smtClean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Fast functions to perform common and specialized data transformations (for panel data econometrics)</a:t>
            </a: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endParaRPr lang="en-US" b="0" dirty="0" smtClean="0">
              <a:solidFill>
                <a:srgbClr val="000000"/>
              </a:solidFill>
              <a:sym typeface="Source Sans Pro Light"/>
            </a:endParaRP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endParaRPr lang="en-US" b="0" dirty="0" smtClean="0">
              <a:solidFill>
                <a:srgbClr val="000000"/>
              </a:solidFill>
              <a:sym typeface="Source Sans Pro Light"/>
            </a:endParaRP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US" sz="900" dirty="0" smtClean="0">
                <a:solidFill>
                  <a:srgbClr val="000000"/>
                </a:solidFill>
                <a:latin typeface="Lucida Console" panose="020B0609040504020204" pitchFamily="49" charset="0"/>
                <a:sym typeface="Source Sans Pro Light"/>
              </a:rPr>
              <a:t>fscale(x, g = NULL, w = NULL, na.rm = TRUE,   </a:t>
            </a: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US" sz="900" dirty="0" smtClean="0">
                <a:solidFill>
                  <a:srgbClr val="000000"/>
                </a:solidFill>
                <a:latin typeface="Lucida Console" panose="020B0609040504020204" pitchFamily="49" charset="0"/>
                <a:sym typeface="Source Sans Pro Light"/>
              </a:rPr>
              <a:t>       mean = 0, sd = 1, ...)</a:t>
            </a:r>
            <a:endParaRPr lang="en-US" sz="900" dirty="0" smtClean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US" sz="900" dirty="0" smtClean="0">
                <a:solidFill>
                  <a:srgbClr val="000000"/>
                </a:solidFill>
                <a:latin typeface="Lucida Console" panose="020B0609040504020204" pitchFamily="49" charset="0"/>
                <a:sym typeface="Source Sans Pro Light"/>
              </a:rPr>
              <a:t>fwithin</a:t>
            </a:r>
            <a:r>
              <a:rPr lang="en-US" sz="900" b="0" dirty="0" smtClean="0">
                <a:solidFill>
                  <a:srgbClr val="000000"/>
                </a:solidFill>
                <a:latin typeface="Lucida Console" panose="020B0609040504020204" pitchFamily="49" charset="0"/>
                <a:sym typeface="Source Sans Pro Light"/>
              </a:rPr>
              <a:t>(x, g = NULL, w = NULL, na.rm = TRUE, </a:t>
            </a: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US" sz="900" b="0" dirty="0" smtClean="0">
                <a:solidFill>
                  <a:srgbClr val="000000"/>
                </a:solidFill>
                <a:latin typeface="Lucida Console" panose="020B0609040504020204" pitchFamily="49" charset="0"/>
                <a:sym typeface="Source Sans Pro Light"/>
              </a:rPr>
              <a:t>        mean = 0, theta = 1, ...)</a:t>
            </a: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US" sz="900" dirty="0" smtClean="0">
                <a:solidFill>
                  <a:srgbClr val="000000"/>
                </a:solidFill>
                <a:latin typeface="Lucida Console" panose="020B0609040504020204" pitchFamily="49" charset="0"/>
                <a:sym typeface="Source Sans Pro Light"/>
              </a:rPr>
              <a:t>fbetween</a:t>
            </a:r>
            <a:r>
              <a:rPr lang="en-US" sz="900" b="0" dirty="0" smtClean="0">
                <a:solidFill>
                  <a:srgbClr val="000000"/>
                </a:solidFill>
                <a:latin typeface="Lucida Console" panose="020B0609040504020204" pitchFamily="49" charset="0"/>
                <a:sym typeface="Source Sans Pro Light"/>
              </a:rPr>
              <a:t>(x, g = NULL, w = NULL, na.rm = TRUE, </a:t>
            </a: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US" sz="900" b="0" dirty="0" smtClean="0">
                <a:solidFill>
                  <a:srgbClr val="000000"/>
                </a:solidFill>
                <a:latin typeface="Lucida Console" panose="020B0609040504020204" pitchFamily="49" charset="0"/>
                <a:sym typeface="Source Sans Pro Light"/>
              </a:rPr>
              <a:t>         fill = FALSE, ...)</a:t>
            </a: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endParaRPr lang="en-US" b="0" dirty="0" smtClean="0">
              <a:solidFill>
                <a:srgbClr val="000000"/>
              </a:solidFill>
              <a:sym typeface="Source Sans Pro Light"/>
            </a:endParaRP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endParaRPr lang="en-US" b="0" dirty="0" smtClean="0">
              <a:solidFill>
                <a:srgbClr val="000000"/>
              </a:solidFill>
              <a:sym typeface="Source Sans Pro Light"/>
            </a:endParaRP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US" sz="900" dirty="0" err="1" smtClean="0">
                <a:solidFill>
                  <a:srgbClr val="000000"/>
                </a:solidFill>
                <a:latin typeface="Lucida Console" panose="020B0609040504020204" pitchFamily="49" charset="0"/>
                <a:sym typeface="Source Sans Pro Light"/>
              </a:rPr>
              <a:t>fhdwithin</a:t>
            </a:r>
            <a:r>
              <a:rPr lang="en-US" sz="900" b="0" dirty="0" smtClean="0">
                <a:solidFill>
                  <a:srgbClr val="000000"/>
                </a:solidFill>
                <a:latin typeface="Lucida Console" panose="020B0609040504020204" pitchFamily="49" charset="0"/>
                <a:sym typeface="Source Sans Pro Light"/>
              </a:rPr>
              <a:t>(x, fl, w = NULL, na.rm = TRUE,  </a:t>
            </a: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US" sz="900" b="0" dirty="0" smtClean="0">
                <a:solidFill>
                  <a:srgbClr val="000000"/>
                </a:solidFill>
                <a:latin typeface="Lucida Console" panose="020B0609040504020204" pitchFamily="49" charset="0"/>
                <a:sym typeface="Source Sans Pro Light"/>
              </a:rPr>
              <a:t>          variable.wise = FALSE, ...)</a:t>
            </a: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US" sz="900" dirty="0" err="1" smtClean="0">
                <a:solidFill>
                  <a:srgbClr val="000000"/>
                </a:solidFill>
                <a:latin typeface="Lucida Console" panose="020B0609040504020204" pitchFamily="49" charset="0"/>
                <a:sym typeface="Source Sans Pro Light"/>
              </a:rPr>
              <a:t>fhdbetween</a:t>
            </a:r>
            <a:r>
              <a:rPr lang="en-US" sz="900" b="0" dirty="0" smtClean="0">
                <a:solidFill>
                  <a:srgbClr val="000000"/>
                </a:solidFill>
                <a:latin typeface="Lucida Console" panose="020B0609040504020204" pitchFamily="49" charset="0"/>
                <a:sym typeface="Source Sans Pro Light"/>
              </a:rPr>
              <a:t>(x, fl, w = NULL, na.rm = TRUE, </a:t>
            </a: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US" sz="900" b="0" dirty="0" smtClean="0">
                <a:solidFill>
                  <a:srgbClr val="000000"/>
                </a:solidFill>
                <a:latin typeface="Lucida Console" panose="020B0609040504020204" pitchFamily="49" charset="0"/>
                <a:sym typeface="Source Sans Pro Light"/>
              </a:rPr>
              <a:t>      fill = FALSE, variable.wise = FALSE, )</a:t>
            </a: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endParaRPr lang="en-US" sz="400" b="0" dirty="0" smtClean="0">
              <a:solidFill>
                <a:srgbClr val="000000"/>
              </a:solidFill>
              <a:sym typeface="Source Sans Pro Light"/>
            </a:endParaRP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US" sz="1100" b="0" dirty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rPr>
              <a:t>Operators (function shortcuts with extra features):</a:t>
            </a: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US" b="0" dirty="0" smtClean="0">
                <a:solidFill>
                  <a:srgbClr val="000000"/>
                </a:solidFill>
                <a:sym typeface="Source Sans Pro Light"/>
              </a:rPr>
              <a:t> </a:t>
            </a:r>
            <a:r>
              <a:rPr lang="en-US" sz="900" b="0" dirty="0" smtClean="0">
                <a:solidFill>
                  <a:srgbClr val="000000"/>
                </a:solidFill>
                <a:latin typeface="Lucida Console" panose="020B0609040504020204" pitchFamily="49" charset="0"/>
                <a:sym typeface="Source Sans Pro Light"/>
              </a:rPr>
              <a:t>STD(), W(), B(), HDW(), HDB()</a:t>
            </a: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endParaRPr lang="en-US" sz="900" b="0" dirty="0" smtClean="0">
              <a:solidFill>
                <a:srgbClr val="000000"/>
              </a:solidFill>
              <a:latin typeface="Lucida Console" panose="020B0609040504020204" pitchFamily="49" charset="0"/>
              <a:sym typeface="Source Sans Pro Light"/>
            </a:endParaRP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endParaRPr lang="en-US" sz="900" b="0" dirty="0" smtClean="0">
              <a:solidFill>
                <a:srgbClr val="000000"/>
              </a:solidFill>
              <a:latin typeface="Lucida Console" panose="020B0609040504020204" pitchFamily="49" charset="0"/>
              <a:sym typeface="Source Sans Pro Light"/>
            </a:endParaRP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endParaRPr lang="en-US" sz="400" b="0" dirty="0" smtClean="0">
              <a:solidFill>
                <a:srgbClr val="000000"/>
              </a:solidFill>
              <a:latin typeface="Lucida Console" panose="020B0609040504020204" pitchFamily="49" charset="0"/>
              <a:sym typeface="Source Sans Pro Light"/>
            </a:endParaRP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endParaRPr lang="en-US" sz="400" b="0" dirty="0" smtClean="0">
              <a:solidFill>
                <a:srgbClr val="000000"/>
              </a:solidFill>
              <a:latin typeface="Lucida Console" panose="020B0609040504020204" pitchFamily="49" charset="0"/>
              <a:sym typeface="Source Sans Pro Light"/>
            </a:endParaRP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US" sz="900" b="0" dirty="0" smtClean="0">
                <a:solidFill>
                  <a:srgbClr val="000000"/>
                </a:solidFill>
                <a:latin typeface="Lucida Console" panose="020B0609040504020204" pitchFamily="49" charset="0"/>
                <a:sym typeface="Source Sans Pro Light"/>
              </a:rPr>
              <a:t>flm(y, X, w = NULL, add.icpt = FALSE, method =</a:t>
            </a: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US" sz="870" b="0" dirty="0" smtClean="0">
                <a:solidFill>
                  <a:srgbClr val="000000"/>
                </a:solidFill>
                <a:latin typeface="Lucida Console" panose="020B0609040504020204" pitchFamily="49" charset="0"/>
                <a:sym typeface="Source Sans Pro Light"/>
              </a:rPr>
              <a:t>c(‘lm’,’solve’,’qr’,’arma’,’chol’,’eigen’), </a:t>
            </a:r>
            <a:r>
              <a:rPr lang="en-US" sz="900" b="0" dirty="0" smtClean="0">
                <a:solidFill>
                  <a:srgbClr val="000000"/>
                </a:solidFill>
                <a:latin typeface="Lucida Console" panose="020B0609040504020204" pitchFamily="49" charset="0"/>
                <a:sym typeface="Source Sans Pro Light"/>
              </a:rPr>
              <a:t>)</a:t>
            </a: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US" sz="1000" b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000" b="0" dirty="0" smtClean="0">
                <a:solidFill>
                  <a:srgbClr val="000000"/>
                </a:solidFill>
                <a:sym typeface="Source Sans Pro Light"/>
              </a:rPr>
              <a:t>– </a:t>
            </a:r>
            <a:r>
              <a:rPr lang="en-US" sz="1000" b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fast (barebones) linear model fitting with 6 different solvers</a:t>
            </a: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endParaRPr lang="en-US" sz="400" b="0" dirty="0" smtClean="0">
              <a:solidFill>
                <a:srgbClr val="000000"/>
              </a:solidFill>
              <a:sym typeface="Source Sans Pro Light"/>
            </a:endParaRP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US" sz="900" b="0" dirty="0" smtClean="0">
                <a:solidFill>
                  <a:srgbClr val="000000"/>
                </a:solidFill>
                <a:latin typeface="Lucida Console" panose="020B0609040504020204" pitchFamily="49" charset="0"/>
                <a:sym typeface="Source Sans Pro Light"/>
              </a:rPr>
              <a:t>fFtest(y, exc, X = NULL, w = NULL, ...)</a:t>
            </a: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US" sz="1000" b="0" dirty="0" smtClean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rPr>
              <a:t>– fast F-test of exclusion restrictions for lm’s (with HD FE)</a:t>
            </a: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endParaRPr lang="en-US" b="0" dirty="0" smtClean="0">
              <a:solidFill>
                <a:srgbClr val="000000"/>
              </a:solidFill>
              <a:sym typeface="Source Sans Pro Light"/>
            </a:endParaRP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endParaRPr lang="en-US" b="0" dirty="0" smtClean="0">
              <a:solidFill>
                <a:srgbClr val="000000"/>
              </a:solidFill>
              <a:sym typeface="Source Sans Pro Light"/>
            </a:endParaRP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endParaRPr lang="en-US" sz="200" b="0" dirty="0" smtClean="0">
              <a:solidFill>
                <a:srgbClr val="000000"/>
              </a:solidFill>
              <a:sym typeface="Source Sans Pro Light"/>
            </a:endParaRP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endParaRPr lang="en-US" sz="200" b="0" dirty="0" smtClean="0">
              <a:solidFill>
                <a:srgbClr val="000000"/>
              </a:solidFill>
              <a:sym typeface="Source Sans Pro Light"/>
            </a:endParaRP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US" sz="1100" b="0" dirty="0" smtClean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  <a:sym typeface="Source Sans Pro Light"/>
              </a:rPr>
              <a:t>Fast functions to perform time-based computations on </a:t>
            </a:r>
            <a:r>
              <a:rPr lang="en-US" sz="1100" b="0" dirty="0" smtClean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  <a:sym typeface="Source Sans Pro Light"/>
              </a:rPr>
              <a:t>(</a:t>
            </a:r>
            <a:r>
              <a:rPr lang="en-US" sz="1100" b="0" dirty="0" smtClean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  <a:sym typeface="Source Sans Pro Light"/>
              </a:rPr>
              <a:t>irregular</a:t>
            </a:r>
            <a:r>
              <a:rPr lang="en-US" sz="1100" b="0" dirty="0" smtClean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  <a:sym typeface="Source Sans Pro Light"/>
              </a:rPr>
              <a:t>) </a:t>
            </a:r>
            <a:r>
              <a:rPr lang="en-US" sz="1100" b="0" dirty="0" smtClean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  <a:sym typeface="Source Sans Pro Light"/>
              </a:rPr>
              <a:t>time series and (unbalanced) </a:t>
            </a:r>
            <a:r>
              <a:rPr lang="en-US" sz="1100" b="0" dirty="0" smtClean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  <a:sym typeface="Source Sans Pro Light"/>
              </a:rPr>
              <a:t>panel data</a:t>
            </a:r>
            <a:endParaRPr lang="en-US" sz="1100" b="0" dirty="0" smtClean="0">
              <a:solidFill>
                <a:srgbClr val="000000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+mn-cs"/>
              <a:sym typeface="Source Sans Pro Light"/>
            </a:endParaRP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endParaRPr lang="en-US" b="0" dirty="0" smtClean="0">
              <a:solidFill>
                <a:srgbClr val="000000"/>
              </a:solidFill>
              <a:sym typeface="Source Sans Pro Light"/>
            </a:endParaRP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endParaRPr lang="en-US" b="0" dirty="0" smtClean="0">
              <a:solidFill>
                <a:srgbClr val="000000"/>
              </a:solidFill>
              <a:sym typeface="Source Sans Pro Light"/>
            </a:endParaRP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US" sz="900" b="0" dirty="0" smtClean="0">
                <a:solidFill>
                  <a:srgbClr val="000000"/>
                </a:solidFill>
                <a:latin typeface="Lucida Console" panose="020B0609040504020204" pitchFamily="49" charset="0"/>
                <a:sym typeface="Source Sans Pro Light"/>
              </a:rPr>
              <a:t>flag(x, n = 1, g = NULL, t = NULL, fill = NA, )</a:t>
            </a: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US" sz="900" b="0" dirty="0" smtClean="0">
                <a:solidFill>
                  <a:srgbClr val="000000"/>
                </a:solidFill>
                <a:latin typeface="Lucida Console" panose="020B0609040504020204" pitchFamily="49" charset="0"/>
                <a:sym typeface="Source Sans Pro Light"/>
              </a:rPr>
              <a:t>fdiff(x, n = 1, diff = 1, g = NULL, t = NULL, </a:t>
            </a: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US" sz="900" b="0" dirty="0" smtClean="0">
                <a:solidFill>
                  <a:srgbClr val="000000"/>
                </a:solidFill>
                <a:latin typeface="Lucida Console" panose="020B0609040504020204" pitchFamily="49" charset="0"/>
                <a:sym typeface="Source Sans Pro Light"/>
              </a:rPr>
              <a:t>      fill = NA, log = FALSE, rho = 1, ...)</a:t>
            </a: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US" sz="900" b="0" dirty="0" smtClean="0">
                <a:solidFill>
                  <a:srgbClr val="000000"/>
                </a:solidFill>
                <a:latin typeface="Lucida Console" panose="020B0609040504020204" pitchFamily="49" charset="0"/>
                <a:sym typeface="Source Sans Pro Light"/>
              </a:rPr>
              <a:t>fgrowth(x, n = 1, diff = 1, g = NULL, t = NULL, </a:t>
            </a: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US" sz="900" b="0" dirty="0" smtClean="0">
                <a:solidFill>
                  <a:srgbClr val="000000"/>
                </a:solidFill>
                <a:latin typeface="Lucida Console" panose="020B0609040504020204" pitchFamily="49" charset="0"/>
                <a:sym typeface="Source Sans Pro Light"/>
              </a:rPr>
              <a:t>        fill = NA, logdiff = FALSE, </a:t>
            </a: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US" sz="900" b="0" dirty="0" smtClean="0">
                <a:solidFill>
                  <a:srgbClr val="000000"/>
                </a:solidFill>
                <a:latin typeface="Lucida Console" panose="020B0609040504020204" pitchFamily="49" charset="0"/>
                <a:sym typeface="Source Sans Pro Light"/>
              </a:rPr>
              <a:t>        scale = 100, power = 1, ...)</a:t>
            </a:r>
            <a:endParaRPr lang="en-US" b="0" dirty="0" smtClean="0">
              <a:solidFill>
                <a:srgbClr val="000000"/>
              </a:solidFill>
              <a:latin typeface="+mn-lt"/>
              <a:sym typeface="Source Sans Pro Light"/>
            </a:endParaRP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endParaRPr lang="en-US" sz="400" b="0" dirty="0" smtClean="0">
              <a:solidFill>
                <a:srgbClr val="000000"/>
              </a:solidFill>
              <a:latin typeface="+mn-lt"/>
              <a:ea typeface="+mn-ea"/>
              <a:cs typeface="+mn-cs"/>
              <a:sym typeface="Source Sans Pro Light"/>
            </a:endParaRP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US" sz="1100" b="0" dirty="0" smtClean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rPr>
              <a:t>Operators:   </a:t>
            </a:r>
            <a:r>
              <a:rPr lang="en-US" sz="900" b="0" dirty="0" smtClean="0">
                <a:solidFill>
                  <a:srgbClr val="000000"/>
                </a:solidFill>
                <a:latin typeface="Lucida Console" panose="020B0609040504020204" pitchFamily="49" charset="0"/>
                <a:sym typeface="Source Sans Pro Light"/>
              </a:rPr>
              <a:t>L(), F(), D(), Dlog(), G()</a:t>
            </a: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US" sz="1100" b="0" dirty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rPr>
              <a:t>Cumulative Sums:  </a:t>
            </a:r>
            <a:r>
              <a:rPr lang="de-DE" sz="900" b="0" dirty="0" err="1" smtClean="0">
                <a:solidFill>
                  <a:srgbClr val="000000"/>
                </a:solidFill>
                <a:latin typeface="Lucida Console" panose="020B0609040504020204" pitchFamily="49" charset="0"/>
                <a:ea typeface="+mn-ea"/>
                <a:cs typeface="+mn-cs"/>
                <a:sym typeface="Source Sans Pro Light"/>
              </a:rPr>
              <a:t>fcumsum</a:t>
            </a:r>
            <a:r>
              <a:rPr lang="de-DE" sz="900" b="0" dirty="0" smtClean="0">
                <a:solidFill>
                  <a:srgbClr val="000000"/>
                </a:solidFill>
                <a:latin typeface="Lucida Console" panose="020B0609040504020204" pitchFamily="49" charset="0"/>
                <a:ea typeface="+mn-ea"/>
                <a:cs typeface="+mn-cs"/>
                <a:sym typeface="Source Sans Pro Light"/>
              </a:rPr>
              <a:t>(x, g, o, na.rm, </a:t>
            </a:r>
            <a:r>
              <a:rPr lang="de-DE" sz="900" b="0" dirty="0" err="1" smtClean="0">
                <a:solidFill>
                  <a:srgbClr val="000000"/>
                </a:solidFill>
                <a:latin typeface="Lucida Console" panose="020B0609040504020204" pitchFamily="49" charset="0"/>
                <a:ea typeface="+mn-ea"/>
                <a:cs typeface="+mn-cs"/>
                <a:sym typeface="Source Sans Pro Light"/>
              </a:rPr>
              <a:t>fill</a:t>
            </a:r>
            <a:r>
              <a:rPr lang="de-DE" sz="900" b="0" dirty="0" smtClean="0">
                <a:solidFill>
                  <a:srgbClr val="000000"/>
                </a:solidFill>
                <a:latin typeface="Lucida Console" panose="020B0609040504020204" pitchFamily="49" charset="0"/>
                <a:ea typeface="+mn-ea"/>
                <a:cs typeface="+mn-cs"/>
                <a:sym typeface="Source Sans Pro Light"/>
              </a:rPr>
              <a:t>, )</a:t>
            </a:r>
            <a:endParaRPr lang="en-US" sz="900" b="0" dirty="0" smtClean="0">
              <a:solidFill>
                <a:srgbClr val="000000"/>
              </a:solidFill>
              <a:latin typeface="Lucida Console" panose="020B0609040504020204" pitchFamily="49" charset="0"/>
              <a:ea typeface="+mn-ea"/>
              <a:cs typeface="+mn-cs"/>
              <a:sym typeface="Source Sans Pro Light"/>
            </a:endParaRP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endParaRPr lang="en-US" b="0" dirty="0" smtClean="0">
              <a:solidFill>
                <a:srgbClr val="000000"/>
              </a:solidFill>
              <a:latin typeface="+mn-lt"/>
              <a:sym typeface="Source Sans Pro Light"/>
            </a:endParaRP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endParaRPr lang="en-US" sz="700" b="0" dirty="0" smtClean="0">
              <a:solidFill>
                <a:srgbClr val="000000"/>
              </a:solidFill>
              <a:latin typeface="Lucida Console" panose="020B0609040504020204" pitchFamily="49" charset="0"/>
              <a:sym typeface="Source Sans Pro Light"/>
            </a:endParaRP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US" sz="900" b="0" dirty="0" smtClean="0">
                <a:solidFill>
                  <a:srgbClr val="000000"/>
                </a:solidFill>
                <a:latin typeface="Lucida Console" panose="020B0609040504020204" pitchFamily="49" charset="0"/>
                <a:sym typeface="Source Sans Pro Light"/>
              </a:rPr>
              <a:t>psacf(), pspacf(), psccf()  </a:t>
            </a:r>
            <a:r>
              <a:rPr lang="en-US" b="0" dirty="0" smtClean="0">
                <a:solidFill>
                  <a:srgbClr val="000000"/>
                </a:solidFill>
                <a:sym typeface="Source Sans Pro Light"/>
              </a:rPr>
              <a:t>|</a:t>
            </a:r>
            <a:r>
              <a:rPr lang="en-US" sz="900" b="0" dirty="0" smtClean="0">
                <a:solidFill>
                  <a:srgbClr val="000000"/>
                </a:solidFill>
                <a:latin typeface="Lucida Console" panose="020B0609040504020204" pitchFamily="49" charset="0"/>
                <a:sym typeface="Source Sans Pro Light"/>
              </a:rPr>
              <a:t>  psmat()</a:t>
            </a: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endParaRPr lang="en-US" b="0" dirty="0" smtClean="0">
              <a:solidFill>
                <a:srgbClr val="000000"/>
              </a:solidFill>
              <a:sym typeface="Source Sans Pro Light"/>
            </a:endParaRP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endParaRPr lang="en-US" dirty="0"/>
          </a:p>
        </p:txBody>
      </p:sp>
      <p:sp>
        <p:nvSpPr>
          <p:cNvPr id="149" name="Basics"/>
          <p:cNvSpPr txBox="1"/>
          <p:nvPr/>
        </p:nvSpPr>
        <p:spPr>
          <a:xfrm>
            <a:off x="282688" y="1018144"/>
            <a:ext cx="767839" cy="3022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2700" tIns="12700" rIns="12700" bIns="12700" anchor="ctr">
            <a:spAutoFit/>
          </a:bodyPr>
          <a:lstStyle/>
          <a:p>
            <a:pPr lvl="1" indent="0">
              <a:lnSpc>
                <a:spcPct val="80000"/>
              </a:lnSpc>
              <a:spcBef>
                <a:spcPts val="0"/>
              </a:spcBef>
              <a:defRPr sz="2500" b="0">
                <a:solidFill>
                  <a:srgbClr val="628DB5"/>
                </a:solidFill>
              </a:defRPr>
            </a:pPr>
            <a:r>
              <a:rPr sz="2200" dirty="0">
                <a:solidFill>
                  <a:srgbClr val="F12782"/>
                </a:solidFill>
              </a:rPr>
              <a:t>Basics</a:t>
            </a:r>
          </a:p>
        </p:txBody>
      </p:sp>
      <p:sp>
        <p:nvSpPr>
          <p:cNvPr id="151" name="Four Column Layout : : CHEAT SHEET"/>
          <p:cNvSpPr txBox="1">
            <a:spLocks noGrp="1"/>
          </p:cNvSpPr>
          <p:nvPr>
            <p:ph type="title"/>
          </p:nvPr>
        </p:nvSpPr>
        <p:spPr>
          <a:xfrm>
            <a:off x="275721" y="361177"/>
            <a:ext cx="11181556" cy="803346"/>
          </a:xfrm>
          <a:prstGeom prst="rect">
            <a:avLst/>
          </a:prstGeom>
        </p:spPr>
        <p:txBody>
          <a:bodyPr lIns="0" tIns="0" rIns="0" bIns="0" anchor="t">
            <a:normAutofit fontScale="90000"/>
          </a:bodyPr>
          <a:lstStyle/>
          <a:p>
            <a:r>
              <a:rPr lang="en-US" sz="3600" dirty="0" smtClean="0">
                <a:solidFill>
                  <a:srgbClr val="484D52"/>
                </a:solidFill>
              </a:rPr>
              <a:t>Advanced and Fast Data Transformation with collapse : : </a:t>
            </a:r>
            <a:r>
              <a:rPr lang="en-US" sz="2400" dirty="0">
                <a:solidFill>
                  <a:srgbClr val="484D52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CHEAT </a:t>
            </a:r>
            <a:r>
              <a:rPr lang="en-US" sz="2400" dirty="0" smtClean="0">
                <a:solidFill>
                  <a:srgbClr val="484D52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SHEET</a:t>
            </a:r>
            <a:r>
              <a:rPr lang="en-US" sz="3600" dirty="0" smtClean="0">
                <a:solidFill>
                  <a:srgbClr val="484D52"/>
                </a:solidFill>
              </a:rPr>
              <a:t> </a:t>
            </a:r>
            <a:endParaRPr lang="en-US" dirty="0">
              <a:solidFill>
                <a:srgbClr val="484D52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41300" y="10541227"/>
            <a:ext cx="13434938" cy="245245"/>
            <a:chOff x="241300" y="10337513"/>
            <a:chExt cx="13434938" cy="245245"/>
          </a:xfrm>
        </p:grpSpPr>
        <p:sp>
          <p:nvSpPr>
            <p:cNvPr id="147" name="Line"/>
            <p:cNvSpPr/>
            <p:nvPr/>
          </p:nvSpPr>
          <p:spPr>
            <a:xfrm>
              <a:off x="241300" y="10337513"/>
              <a:ext cx="13434202" cy="1"/>
            </a:xfrm>
            <a:prstGeom prst="line">
              <a:avLst/>
            </a:prstGeom>
            <a:ln w="12700">
              <a:solidFill>
                <a:srgbClr val="E4E4E3"/>
              </a:solidFill>
              <a:miter lim="400000"/>
            </a:ln>
          </p:spPr>
          <p:txBody>
            <a:bodyPr lIns="54570" tIns="54570" rIns="54570" bIns="54570" anchor="ctr"/>
            <a:lstStyle/>
            <a:p>
              <a:pPr>
                <a:lnSpc>
                  <a:spcPct val="80000"/>
                </a:lnSpc>
                <a:spcBef>
                  <a:spcPts val="600"/>
                </a:spcBef>
                <a:defRPr b="0">
                  <a:solidFill>
                    <a:srgbClr val="000000"/>
                  </a:solidFill>
                </a:defRPr>
              </a:pPr>
              <a:endParaRPr lang="en-US" dirty="0"/>
            </a:p>
          </p:txBody>
        </p:sp>
        <p:sp>
          <p:nvSpPr>
            <p:cNvPr id="152" name="RStudio® is a trademark of RStudio, Inc.  •  CC BY SA Your Name •  your@email.com  •  844-448-1212 • your.website.com •  Learn more at webpage or vignette   •  package version  0.5.0 •  Updated: 2017-01"/>
            <p:cNvSpPr txBox="1"/>
            <p:nvPr/>
          </p:nvSpPr>
          <p:spPr>
            <a:xfrm>
              <a:off x="1052623" y="10347903"/>
              <a:ext cx="12623615" cy="23485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4570" tIns="54570" rIns="54570" bIns="54570" anchor="ctr">
              <a:spAutoFit/>
            </a:bodyPr>
            <a:lstStyle/>
            <a:p>
              <a:pPr algn="r">
                <a:lnSpc>
                  <a:spcPct val="90000"/>
                </a:lnSpc>
                <a:spcBef>
                  <a:spcPts val="0"/>
                </a:spcBef>
                <a:defRPr sz="900" b="0">
                  <a:solidFill>
                    <a:srgbClr val="000000"/>
                  </a:solidFill>
                </a:defRPr>
              </a:pPr>
              <a:r>
                <a:rPr lang="en-US" dirty="0" smtClean="0">
                  <a:hlinkClick r:id="rId4"/>
                </a:rPr>
                <a:t>CC BY SA</a:t>
              </a:r>
              <a:r>
                <a:rPr lang="en-US" dirty="0" smtClean="0"/>
                <a:t> Sebastian Krantz  •  </a:t>
              </a:r>
              <a:r>
                <a:rPr lang="en-US" dirty="0" smtClean="0">
                  <a:hlinkClick r:id="rId5"/>
                </a:rPr>
                <a:t>sebastian.krantz@graduateinstitute.ch</a:t>
              </a:r>
              <a:r>
                <a:rPr lang="en-US" dirty="0" smtClean="0"/>
                <a:t>  •  </a:t>
              </a:r>
              <a:r>
                <a:rPr lang="en-US" dirty="0" smtClean="0">
                  <a:hlinkClick r:id="rId6"/>
                </a:rPr>
                <a:t>sebkrantz.github.io/Rblog</a:t>
              </a:r>
              <a:r>
                <a:rPr lang="en-US" dirty="0" smtClean="0"/>
                <a:t>  •  Learn more at</a:t>
              </a:r>
              <a:r>
                <a:rPr lang="en-US" sz="900" dirty="0" smtClean="0">
                  <a:solidFill>
                    <a:srgbClr val="000000"/>
                  </a:solidFill>
                </a:rPr>
                <a:t> </a:t>
              </a:r>
              <a:r>
                <a:rPr lang="en-US" dirty="0" smtClean="0">
                  <a:hlinkClick r:id="rId7"/>
                </a:rPr>
                <a:t>sebkrantz.github.io/collapse</a:t>
              </a:r>
              <a:r>
                <a:rPr lang="en-US" sz="900" b="0" dirty="0" smtClean="0">
                  <a:solidFill>
                    <a:srgbClr val="000000"/>
                  </a:solidFill>
                </a:rPr>
                <a:t>  </a:t>
              </a:r>
              <a:r>
                <a:rPr lang="en-US" dirty="0" smtClean="0"/>
                <a:t>•  package version  1.6.1  •  Updated: 2021-07</a:t>
              </a:r>
              <a:endParaRPr lang="en-US" dirty="0"/>
            </a:p>
          </p:txBody>
        </p:sp>
      </p:grpSp>
      <p:sp>
        <p:nvSpPr>
          <p:cNvPr id="153" name="Line"/>
          <p:cNvSpPr/>
          <p:nvPr/>
        </p:nvSpPr>
        <p:spPr>
          <a:xfrm>
            <a:off x="291339" y="953375"/>
            <a:ext cx="3079672" cy="0"/>
          </a:xfrm>
          <a:prstGeom prst="line">
            <a:avLst/>
          </a:prstGeom>
          <a:ln w="3175">
            <a:noFill/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 lang="en-US" dirty="0"/>
          </a:p>
        </p:txBody>
      </p:sp>
      <p:sp>
        <p:nvSpPr>
          <p:cNvPr id="155" name="Thank you for making a new cheatsheet for R! These cheatsheets have an important job:"/>
          <p:cNvSpPr txBox="1"/>
          <p:nvPr/>
        </p:nvSpPr>
        <p:spPr>
          <a:xfrm>
            <a:off x="323328" y="1461375"/>
            <a:ext cx="3015693" cy="1892909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</a:defRPr>
            </a:pPr>
            <a:r>
              <a:rPr lang="de-DE" sz="1100" b="1" dirty="0" smtClean="0"/>
              <a:t>collapse</a:t>
            </a:r>
            <a:r>
              <a:rPr sz="1100" b="1" dirty="0" smtClean="0"/>
              <a:t> </a:t>
            </a:r>
            <a:r>
              <a:rPr lang="de-DE" sz="1100" dirty="0" smtClean="0"/>
              <a:t>is a powerful (C/</a:t>
            </a:r>
            <a:r>
              <a:rPr lang="de-DE" sz="1100" dirty="0"/>
              <a:t>C</a:t>
            </a:r>
            <a:r>
              <a:rPr lang="de-DE" sz="1100" dirty="0" smtClean="0"/>
              <a:t>++ based) package supporting advanced (grouped, weighted, time series, panel data and recursive) operations in R. </a:t>
            </a:r>
          </a:p>
          <a:p>
            <a:pPr>
              <a:lnSpc>
                <a:spcPct val="90000"/>
              </a:lnSpc>
              <a:spcBef>
                <a:spcPts val="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</a:defRPr>
            </a:pPr>
            <a:endParaRPr lang="de-DE" sz="1100" dirty="0" smtClean="0"/>
          </a:p>
          <a:p>
            <a:pPr>
              <a:lnSpc>
                <a:spcPct val="90000"/>
              </a:lnSpc>
              <a:spcBef>
                <a:spcPts val="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</a:defRPr>
            </a:pPr>
            <a:r>
              <a:rPr lang="de-DE" sz="1100" dirty="0" smtClean="0"/>
              <a:t>It also offers a fast, class-agnostic approach to data manipulation - handling matrix and data frame based objects in a uniform, non-</a:t>
            </a:r>
            <a:r>
              <a:rPr lang="en-US" sz="1100" dirty="0" smtClean="0"/>
              <a:t>destructive</a:t>
            </a:r>
            <a:r>
              <a:rPr lang="de-DE" sz="1100" dirty="0" smtClean="0"/>
              <a:t> way.</a:t>
            </a:r>
          </a:p>
          <a:p>
            <a:pPr>
              <a:lnSpc>
                <a:spcPct val="90000"/>
              </a:lnSpc>
              <a:spcBef>
                <a:spcPts val="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</a:defRPr>
            </a:pPr>
            <a:endParaRPr lang="de-DE" sz="1100" dirty="0"/>
          </a:p>
          <a:p>
            <a:pPr>
              <a:lnSpc>
                <a:spcPct val="90000"/>
              </a:lnSpc>
              <a:spcBef>
                <a:spcPts val="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</a:defRPr>
            </a:pPr>
            <a:r>
              <a:rPr lang="de-DE" sz="1100" dirty="0" smtClean="0"/>
              <a:t>It</a:t>
            </a:r>
            <a:r>
              <a:rPr lang="de-DE" sz="1100" dirty="0"/>
              <a:t> </a:t>
            </a:r>
            <a:r>
              <a:rPr lang="de-DE" sz="1100" dirty="0" smtClean="0"/>
              <a:t>is well integrated with </a:t>
            </a:r>
            <a:r>
              <a:rPr lang="de-DE" sz="1100" i="1" dirty="0" smtClean="0"/>
              <a:t>dplyr</a:t>
            </a:r>
            <a:r>
              <a:rPr lang="de-DE" sz="1100" dirty="0" smtClean="0"/>
              <a:t> ((grouped) tibbles</a:t>
            </a:r>
            <a:r>
              <a:rPr lang="de-DE" sz="1100" dirty="0"/>
              <a:t>),</a:t>
            </a:r>
            <a:r>
              <a:rPr lang="de-DE" sz="1100" i="1" dirty="0"/>
              <a:t> </a:t>
            </a:r>
            <a:r>
              <a:rPr lang="de-DE" sz="1100" i="1" dirty="0" err="1" smtClean="0"/>
              <a:t>data.table</a:t>
            </a:r>
            <a:r>
              <a:rPr lang="de-DE" sz="1100" i="1" dirty="0"/>
              <a:t>, </a:t>
            </a:r>
            <a:r>
              <a:rPr lang="de-DE" sz="1100" i="1" dirty="0" smtClean="0"/>
              <a:t>sf</a:t>
            </a:r>
            <a:r>
              <a:rPr lang="de-DE" sz="1100" dirty="0" smtClean="0"/>
              <a:t> and </a:t>
            </a:r>
            <a:r>
              <a:rPr lang="de-DE" sz="1100" i="1" dirty="0" smtClean="0"/>
              <a:t>plm</a:t>
            </a:r>
            <a:r>
              <a:rPr lang="de-DE" sz="1100" dirty="0" smtClean="0"/>
              <a:t> classes for panel data, and can be programmed </a:t>
            </a:r>
            <a:r>
              <a:rPr lang="de-DE" sz="1100" dirty="0" err="1" smtClean="0"/>
              <a:t>using</a:t>
            </a:r>
            <a:r>
              <a:rPr lang="de-DE" sz="1100" dirty="0" smtClean="0"/>
              <a:t> </a:t>
            </a:r>
            <a:r>
              <a:rPr lang="de-DE" sz="1100" dirty="0" err="1" smtClean="0"/>
              <a:t>pipes</a:t>
            </a:r>
            <a:r>
              <a:rPr lang="de-DE" sz="1100" dirty="0" smtClean="0"/>
              <a:t> (</a:t>
            </a:r>
            <a:r>
              <a:rPr lang="de-DE" sz="900" dirty="0" smtClean="0">
                <a:latin typeface="Lucida Console" panose="020B0609040504020204" pitchFamily="49" charset="0"/>
              </a:rPr>
              <a:t>%&gt;%,</a:t>
            </a:r>
            <a:r>
              <a:rPr lang="de-DE" sz="300" dirty="0" smtClean="0">
                <a:latin typeface="Lucida Console" panose="020B0609040504020204" pitchFamily="49" charset="0"/>
              </a:rPr>
              <a:t> </a:t>
            </a:r>
            <a:r>
              <a:rPr lang="de-DE" sz="900" dirty="0" smtClean="0">
                <a:latin typeface="Lucida Console" panose="020B0609040504020204" pitchFamily="49" charset="0"/>
              </a:rPr>
              <a:t>|&gt;</a:t>
            </a:r>
            <a:r>
              <a:rPr lang="de-DE" sz="1100" b="0" dirty="0" smtClean="0"/>
              <a:t>),  </a:t>
            </a:r>
            <a:r>
              <a:rPr lang="de-DE" sz="1100" b="0" dirty="0" err="1" smtClean="0"/>
              <a:t>standard</a:t>
            </a:r>
            <a:r>
              <a:rPr lang="de-DE" sz="1100" b="0" dirty="0" smtClean="0"/>
              <a:t> </a:t>
            </a:r>
            <a:r>
              <a:rPr lang="de-DE" sz="1100" b="0" dirty="0" err="1" smtClean="0"/>
              <a:t>or</a:t>
            </a:r>
            <a:r>
              <a:rPr lang="de-DE" sz="1100" b="0" dirty="0" smtClean="0"/>
              <a:t> non-standard </a:t>
            </a:r>
            <a:r>
              <a:rPr lang="de-DE" sz="1100" b="0" dirty="0" err="1" smtClean="0"/>
              <a:t>evaluation</a:t>
            </a:r>
            <a:r>
              <a:rPr lang="de-DE" sz="1100" b="0" dirty="0" smtClean="0"/>
              <a:t>. </a:t>
            </a:r>
            <a:r>
              <a:rPr lang="de-DE" sz="1100" dirty="0" smtClean="0"/>
              <a:t> </a:t>
            </a:r>
          </a:p>
          <a:p>
            <a:pPr>
              <a:lnSpc>
                <a:spcPct val="90000"/>
              </a:lnSpc>
              <a:spcBef>
                <a:spcPts val="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</a:defRPr>
            </a:pPr>
            <a:endParaRPr lang="de-DE" dirty="0"/>
          </a:p>
        </p:txBody>
      </p:sp>
      <p:sp>
        <p:nvSpPr>
          <p:cNvPr id="160" name="Use a layout that flows and makes it easy to zero in on specific topics."/>
          <p:cNvSpPr txBox="1"/>
          <p:nvPr/>
        </p:nvSpPr>
        <p:spPr>
          <a:xfrm>
            <a:off x="311956" y="3918749"/>
            <a:ext cx="3038438" cy="3920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/>
          <a:p>
            <a:pPr marL="152400" indent="-15240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buAutoNum type="arabicPeriod"/>
              <a:defRPr b="0">
                <a:solidFill>
                  <a:srgbClr val="000000"/>
                </a:solidFill>
              </a:defRPr>
            </a:pPr>
            <a:endParaRPr lang="en-US" dirty="0"/>
          </a:p>
        </p:txBody>
      </p:sp>
      <p:sp>
        <p:nvSpPr>
          <p:cNvPr id="161" name="Use visualizations to explain concepts quickly and concisely."/>
          <p:cNvSpPr txBox="1"/>
          <p:nvPr/>
        </p:nvSpPr>
        <p:spPr>
          <a:xfrm>
            <a:off x="315445" y="3944339"/>
            <a:ext cx="3080328" cy="67722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r>
              <a:rPr lang="en-US" sz="1100" b="0" dirty="0" smtClean="0">
                <a:solidFill>
                  <a:srgbClr val="000000"/>
                </a:solidFill>
              </a:rPr>
              <a:t>Fast functions to perform column–wise grouped and weighted computations on matrix-like objects:</a:t>
            </a:r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lang="en-US" b="0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lang="en-US" b="0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lang="en-US" sz="200" dirty="0" smtClean="0"/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lang="en-US" sz="200" dirty="0" smtClean="0"/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lang="en-US" sz="200" dirty="0" smtClean="0"/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lang="en-US" sz="200" dirty="0" smtClean="0"/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lang="en-US" sz="200" dirty="0" smtClean="0"/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lang="en-US" sz="200" dirty="0" smtClean="0"/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lang="en-US" sz="200" dirty="0" smtClean="0"/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lang="en-US" sz="200" dirty="0" smtClean="0"/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lang="en-US" sz="200" dirty="0" smtClean="0"/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lang="en-US" sz="200" dirty="0" smtClean="0"/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r>
              <a:rPr lang="en-US" sz="1100" dirty="0" smtClean="0"/>
              <a:t>Syntax:</a:t>
            </a:r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lang="en-US" dirty="0" smtClean="0"/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lang="en-US" dirty="0" smtClean="0"/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lang="en-US" sz="700" dirty="0" smtClean="0"/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lang="en-US" dirty="0" smtClean="0"/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lang="en-US" dirty="0" smtClean="0"/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lang="en-US" dirty="0" smtClean="0"/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lang="en-US" dirty="0" smtClean="0"/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lang="en-US" sz="200" dirty="0" smtClean="0"/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lang="en-US" sz="200" dirty="0" smtClean="0"/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lang="en-US" sz="200" dirty="0" smtClean="0"/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lang="en-US" sz="200" dirty="0" smtClean="0"/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lang="en-US" sz="200" dirty="0" smtClean="0"/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lang="en-US" sz="200" dirty="0" smtClean="0"/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lang="en-US" sz="200" dirty="0" smtClean="0"/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lang="en-US" sz="200" dirty="0" smtClean="0"/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lang="en-US" sz="200" dirty="0" smtClean="0"/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lang="en-US" sz="200" dirty="0" smtClean="0"/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lang="en-US" dirty="0" smtClean="0"/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r>
              <a:rPr lang="en-US" sz="1100" b="0" dirty="0" smtClean="0">
                <a:solidFill>
                  <a:srgbClr val="000000"/>
                </a:solidFill>
              </a:rPr>
              <a:t>Examples:</a:t>
            </a:r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lang="en-US" dirty="0" smtClean="0"/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lang="en-US" dirty="0" smtClean="0"/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lang="en-US" dirty="0" smtClean="0"/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lang="en-US" dirty="0" smtClean="0"/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lang="en-US" dirty="0" smtClean="0"/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lang="en-US" dirty="0" smtClean="0"/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lang="en-US" dirty="0" smtClean="0"/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lang="en-US" dirty="0" smtClean="0"/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lang="en-US" dirty="0" smtClean="0"/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lang="en-US" dirty="0" smtClean="0"/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lang="en-US" dirty="0" smtClean="0"/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lang="en-US" dirty="0" smtClean="0"/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lang="en-US" dirty="0" smtClean="0"/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lang="en-US" dirty="0" smtClean="0"/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lang="en-US" dirty="0" smtClean="0"/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lang="en-US" dirty="0" smtClean="0"/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lang="en-US" dirty="0" smtClean="0"/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lang="en-US" dirty="0" smtClean="0"/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lang="en-US" sz="1100" b="0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lang="en-US" dirty="0" smtClean="0"/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r>
              <a:rPr lang="en-US" sz="1100" b="0" dirty="0" smtClean="0">
                <a:solidFill>
                  <a:srgbClr val="000000"/>
                </a:solidFill>
              </a:rPr>
              <a:t>Examples:</a:t>
            </a:r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lang="en-US" dirty="0" smtClean="0"/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lang="en-US" dirty="0" smtClean="0"/>
          </a:p>
        </p:txBody>
      </p:sp>
      <p:grpSp>
        <p:nvGrpSpPr>
          <p:cNvPr id="168" name="Group"/>
          <p:cNvGrpSpPr/>
          <p:nvPr/>
        </p:nvGrpSpPr>
        <p:grpSpPr>
          <a:xfrm>
            <a:off x="3860953" y="1773127"/>
            <a:ext cx="2818196" cy="226109"/>
            <a:chOff x="0" y="0"/>
            <a:chExt cx="2818195" cy="226107"/>
          </a:xfrm>
        </p:grpSpPr>
        <p:sp>
          <p:nvSpPr>
            <p:cNvPr id="166" name="SUBTITLE"/>
            <p:cNvSpPr txBox="1"/>
            <p:nvPr/>
          </p:nvSpPr>
          <p:spPr>
            <a:xfrm>
              <a:off x="0" y="15795"/>
              <a:ext cx="2813270" cy="21031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12700" tIns="12700" rIns="12700" bIns="12700" numCol="1" anchor="ctr">
              <a:spAutoFit/>
            </a:bodyPr>
            <a:lstStyle/>
            <a:p>
              <a:pPr lvl="1" indent="0"/>
              <a:r>
                <a:rPr lang="en-US" dirty="0" smtClean="0">
                  <a:solidFill>
                    <a:schemeClr val="bg2">
                      <a:lumMod val="50000"/>
                    </a:schemeClr>
                  </a:solidFill>
                </a:rPr>
                <a:t>Scaling, (Quasi-)Centering and Averaging</a:t>
              </a:r>
              <a:endParaRPr lang="en-US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67" name="Line"/>
            <p:cNvSpPr/>
            <p:nvPr/>
          </p:nvSpPr>
          <p:spPr>
            <a:xfrm>
              <a:off x="23250" y="0"/>
              <a:ext cx="2794945" cy="0"/>
            </a:xfrm>
            <a:prstGeom prst="line">
              <a:avLst/>
            </a:prstGeom>
            <a:noFill/>
            <a:ln w="12700" cap="flat">
              <a:solidFill>
                <a:srgbClr val="E0E0E0"/>
              </a:solidFill>
              <a:custDash>
                <a:ds d="100000" sp="200000"/>
              </a:custDash>
              <a:round/>
            </a:ln>
            <a:effectLst/>
          </p:spPr>
          <p:txBody>
            <a:bodyPr wrap="square" lIns="54570" tIns="54570" rIns="54570" bIns="54570" numCol="1" anchor="ctr">
              <a:noAutofit/>
            </a:bodyPr>
            <a:lstStyle/>
            <a:p>
              <a:pPr>
                <a:lnSpc>
                  <a:spcPct val="80000"/>
                </a:lnSpc>
                <a:spcBef>
                  <a:spcPts val="600"/>
                </a:spcBef>
                <a:defRPr b="0">
                  <a:solidFill>
                    <a:srgbClr val="000000"/>
                  </a:solidFill>
                </a:defRPr>
              </a:pPr>
              <a:endParaRPr lang="en-US" dirty="0"/>
            </a:p>
          </p:txBody>
        </p:sp>
      </p:grpSp>
      <p:sp>
        <p:nvSpPr>
          <p:cNvPr id="185" name="Layout Suggestions"/>
          <p:cNvSpPr txBox="1"/>
          <p:nvPr/>
        </p:nvSpPr>
        <p:spPr>
          <a:xfrm>
            <a:off x="3745370" y="1043278"/>
            <a:ext cx="2630528" cy="2519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2700" tIns="12700" rIns="12700" bIns="12700" anchor="ctr">
            <a:spAutoFit/>
          </a:bodyPr>
          <a:lstStyle/>
          <a:p>
            <a:pPr lvl="1" indent="0">
              <a:lnSpc>
                <a:spcPct val="80000"/>
              </a:lnSpc>
              <a:spcBef>
                <a:spcPts val="0"/>
              </a:spcBef>
              <a:defRPr sz="2500" b="0">
                <a:solidFill>
                  <a:srgbClr val="628DB5"/>
                </a:solidFill>
              </a:defRPr>
            </a:pPr>
            <a:r>
              <a:rPr lang="en-US" sz="1800" dirty="0" smtClean="0">
                <a:solidFill>
                  <a:srgbClr val="C70968"/>
                </a:solidFill>
              </a:rPr>
              <a:t>Advanced Transformations</a:t>
            </a:r>
            <a:endParaRPr lang="en-US" sz="1800" dirty="0">
              <a:solidFill>
                <a:srgbClr val="C70968"/>
              </a:solidFill>
            </a:endParaRPr>
          </a:p>
        </p:txBody>
      </p:sp>
      <p:sp>
        <p:nvSpPr>
          <p:cNvPr id="186" name="Line"/>
          <p:cNvSpPr/>
          <p:nvPr/>
        </p:nvSpPr>
        <p:spPr>
          <a:xfrm>
            <a:off x="3707856" y="951383"/>
            <a:ext cx="3079672" cy="1"/>
          </a:xfrm>
          <a:prstGeom prst="line">
            <a:avLst/>
          </a:prstGeom>
          <a:ln w="3175">
            <a:solidFill>
              <a:srgbClr val="767C85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 lang="en-US" dirty="0"/>
          </a:p>
        </p:txBody>
      </p:sp>
      <p:sp>
        <p:nvSpPr>
          <p:cNvPr id="189" name="Useful Elements"/>
          <p:cNvSpPr txBox="1"/>
          <p:nvPr/>
        </p:nvSpPr>
        <p:spPr>
          <a:xfrm>
            <a:off x="7151460" y="1043278"/>
            <a:ext cx="2699457" cy="2519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2700" tIns="12700" rIns="12700" bIns="12700" anchor="ctr">
            <a:spAutoFit/>
          </a:bodyPr>
          <a:lstStyle/>
          <a:p>
            <a:pPr lvl="1" indent="0">
              <a:lnSpc>
                <a:spcPct val="80000"/>
              </a:lnSpc>
              <a:spcBef>
                <a:spcPts val="0"/>
              </a:spcBef>
              <a:defRPr sz="2500" b="0">
                <a:solidFill>
                  <a:srgbClr val="628DB5"/>
                </a:solidFill>
              </a:defRPr>
            </a:pPr>
            <a:r>
              <a:rPr lang="en-US" sz="1800" b="0" dirty="0" smtClean="0">
                <a:solidFill>
                  <a:srgbClr val="C70968"/>
                </a:solidFill>
              </a:rPr>
              <a:t>Advanced Data Aggregation</a:t>
            </a:r>
            <a:endParaRPr lang="en-US" sz="1800" b="0" dirty="0">
              <a:solidFill>
                <a:srgbClr val="C70968"/>
              </a:solidFill>
            </a:endParaRPr>
          </a:p>
        </p:txBody>
      </p:sp>
      <p:sp>
        <p:nvSpPr>
          <p:cNvPr id="190" name="Line"/>
          <p:cNvSpPr/>
          <p:nvPr/>
        </p:nvSpPr>
        <p:spPr>
          <a:xfrm>
            <a:off x="7124372" y="951383"/>
            <a:ext cx="3079672" cy="1"/>
          </a:xfrm>
          <a:prstGeom prst="line">
            <a:avLst/>
          </a:prstGeom>
          <a:ln w="3175">
            <a:solidFill>
              <a:srgbClr val="767C85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 lang="en-US" dirty="0"/>
          </a:p>
        </p:txBody>
      </p:sp>
      <p:sp>
        <p:nvSpPr>
          <p:cNvPr id="192" name="Line"/>
          <p:cNvSpPr/>
          <p:nvPr/>
        </p:nvSpPr>
        <p:spPr>
          <a:xfrm>
            <a:off x="10540889" y="-1642980"/>
            <a:ext cx="3079671" cy="1"/>
          </a:xfrm>
          <a:prstGeom prst="line">
            <a:avLst/>
          </a:prstGeom>
          <a:ln w="3175">
            <a:solidFill>
              <a:srgbClr val="767C85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 lang="en-US" dirty="0"/>
          </a:p>
        </p:txBody>
      </p:sp>
      <p:sp>
        <p:nvSpPr>
          <p:cNvPr id="291" name="Basics"/>
          <p:cNvSpPr txBox="1"/>
          <p:nvPr/>
        </p:nvSpPr>
        <p:spPr>
          <a:xfrm>
            <a:off x="291339" y="3612847"/>
            <a:ext cx="2444580" cy="2519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2700" tIns="12700" rIns="12700" bIns="12700" anchor="ctr">
            <a:spAutoFit/>
          </a:bodyPr>
          <a:lstStyle/>
          <a:p>
            <a:pPr lvl="1" indent="0">
              <a:lnSpc>
                <a:spcPct val="80000"/>
              </a:lnSpc>
              <a:spcBef>
                <a:spcPts val="0"/>
              </a:spcBef>
              <a:defRPr sz="2500" b="0">
                <a:solidFill>
                  <a:srgbClr val="628DB5"/>
                </a:solidFill>
              </a:defRPr>
            </a:pPr>
            <a:r>
              <a:rPr lang="en-US" sz="1800" b="0" dirty="0" smtClean="0">
                <a:solidFill>
                  <a:srgbClr val="C70968"/>
                </a:solidFill>
              </a:rPr>
              <a:t>Fast Statistical Functions</a:t>
            </a:r>
            <a:endParaRPr lang="en-US" sz="1800" b="0" dirty="0">
              <a:solidFill>
                <a:srgbClr val="C70968"/>
              </a:solidFill>
            </a:endParaRPr>
          </a:p>
        </p:txBody>
      </p:sp>
      <p:sp>
        <p:nvSpPr>
          <p:cNvPr id="292" name="Line"/>
          <p:cNvSpPr/>
          <p:nvPr/>
        </p:nvSpPr>
        <p:spPr>
          <a:xfrm>
            <a:off x="291339" y="3522944"/>
            <a:ext cx="3079672" cy="0"/>
          </a:xfrm>
          <a:prstGeom prst="line">
            <a:avLst/>
          </a:prstGeom>
          <a:ln w="3175">
            <a:solidFill>
              <a:srgbClr val="767C85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 lang="en-US" dirty="0"/>
          </a:p>
        </p:txBody>
      </p:sp>
      <p:grpSp>
        <p:nvGrpSpPr>
          <p:cNvPr id="297" name="Group"/>
          <p:cNvGrpSpPr/>
          <p:nvPr/>
        </p:nvGrpSpPr>
        <p:grpSpPr>
          <a:xfrm>
            <a:off x="3860953" y="3163043"/>
            <a:ext cx="2944717" cy="226109"/>
            <a:chOff x="0" y="0"/>
            <a:chExt cx="2944716" cy="226107"/>
          </a:xfrm>
        </p:grpSpPr>
        <p:sp>
          <p:nvSpPr>
            <p:cNvPr id="298" name="SUBTITLE"/>
            <p:cNvSpPr txBox="1"/>
            <p:nvPr/>
          </p:nvSpPr>
          <p:spPr>
            <a:xfrm>
              <a:off x="0" y="15795"/>
              <a:ext cx="2944716" cy="21031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12700" tIns="12700" rIns="12700" bIns="12700" numCol="1" anchor="ctr">
              <a:spAutoFit/>
            </a:bodyPr>
            <a:lstStyle/>
            <a:p>
              <a:pPr lvl="1" indent="0"/>
              <a:r>
                <a:rPr lang="en-US" dirty="0" smtClean="0">
                  <a:solidFill>
                    <a:schemeClr val="bg2">
                      <a:lumMod val="50000"/>
                    </a:schemeClr>
                  </a:solidFill>
                </a:rPr>
                <a:t>High-Dimensional Centering and Averaging</a:t>
              </a:r>
              <a:endParaRPr lang="en-US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299" name="Line"/>
            <p:cNvSpPr/>
            <p:nvPr/>
          </p:nvSpPr>
          <p:spPr>
            <a:xfrm>
              <a:off x="23250" y="0"/>
              <a:ext cx="2794945" cy="0"/>
            </a:xfrm>
            <a:prstGeom prst="line">
              <a:avLst/>
            </a:prstGeom>
            <a:noFill/>
            <a:ln w="12700" cap="flat">
              <a:solidFill>
                <a:srgbClr val="E0E0E0"/>
              </a:solidFill>
              <a:custDash>
                <a:ds d="100000" sp="200000"/>
              </a:custDash>
              <a:round/>
            </a:ln>
            <a:effectLst/>
          </p:spPr>
          <p:txBody>
            <a:bodyPr wrap="square" lIns="54570" tIns="54570" rIns="54570" bIns="54570" numCol="1" anchor="ctr">
              <a:noAutofit/>
            </a:bodyPr>
            <a:lstStyle/>
            <a:p>
              <a:pPr>
                <a:lnSpc>
                  <a:spcPct val="80000"/>
                </a:lnSpc>
                <a:spcBef>
                  <a:spcPts val="600"/>
                </a:spcBef>
                <a:defRPr b="0">
                  <a:solidFill>
                    <a:srgbClr val="000000"/>
                  </a:solidFill>
                </a:defRPr>
              </a:pPr>
              <a:endParaRPr lang="en-US" dirty="0"/>
            </a:p>
          </p:txBody>
        </p:sp>
      </p:grpSp>
      <p:sp>
        <p:nvSpPr>
          <p:cNvPr id="300" name="Layout Suggestions"/>
          <p:cNvSpPr txBox="1"/>
          <p:nvPr/>
        </p:nvSpPr>
        <p:spPr>
          <a:xfrm>
            <a:off x="3707856" y="6274018"/>
            <a:ext cx="2782813" cy="2519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2700" tIns="12700" rIns="12700" bIns="12700" anchor="ctr">
            <a:spAutoFit/>
          </a:bodyPr>
          <a:lstStyle/>
          <a:p>
            <a:pPr lvl="1" indent="0">
              <a:lnSpc>
                <a:spcPct val="80000"/>
              </a:lnSpc>
              <a:spcBef>
                <a:spcPts val="0"/>
              </a:spcBef>
              <a:defRPr sz="2500" b="0">
                <a:solidFill>
                  <a:srgbClr val="628DB5"/>
                </a:solidFill>
              </a:defRPr>
            </a:pPr>
            <a:r>
              <a:rPr lang="en-US" sz="1800" b="0" dirty="0" smtClean="0">
                <a:solidFill>
                  <a:srgbClr val="C70968"/>
                </a:solidFill>
              </a:rPr>
              <a:t>Time Series and Panel Series</a:t>
            </a:r>
            <a:endParaRPr lang="en-US" sz="1800" b="0" dirty="0">
              <a:solidFill>
                <a:srgbClr val="C70968"/>
              </a:solidFill>
            </a:endParaRPr>
          </a:p>
        </p:txBody>
      </p:sp>
      <p:sp>
        <p:nvSpPr>
          <p:cNvPr id="301" name="Line"/>
          <p:cNvSpPr/>
          <p:nvPr/>
        </p:nvSpPr>
        <p:spPr>
          <a:xfrm>
            <a:off x="3707856" y="6182123"/>
            <a:ext cx="3079672" cy="1"/>
          </a:xfrm>
          <a:prstGeom prst="line">
            <a:avLst/>
          </a:prstGeom>
          <a:ln w="3175">
            <a:solidFill>
              <a:srgbClr val="767C85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 lang="en-US" dirty="0"/>
          </a:p>
        </p:txBody>
      </p:sp>
      <p:sp>
        <p:nvSpPr>
          <p:cNvPr id="302" name="Use headers, colors, and/or backgrounds to separate or group together sections."/>
          <p:cNvSpPr txBox="1"/>
          <p:nvPr/>
        </p:nvSpPr>
        <p:spPr>
          <a:xfrm>
            <a:off x="3738753" y="5426340"/>
            <a:ext cx="3405576" cy="2348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4570" tIns="54570" rIns="54570" bIns="54570">
            <a:spAutoFit/>
          </a:bodyPr>
          <a:lstStyle/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endParaRPr lang="en-US" sz="900" b="0" dirty="0">
              <a:solidFill>
                <a:srgbClr val="000000"/>
              </a:solidFill>
              <a:latin typeface="Lucida Console" panose="020B0609040504020204" pitchFamily="49" charset="0"/>
              <a:sym typeface="Source Sans Pro Light"/>
            </a:endParaRPr>
          </a:p>
        </p:txBody>
      </p:sp>
      <p:grpSp>
        <p:nvGrpSpPr>
          <p:cNvPr id="303" name="Group"/>
          <p:cNvGrpSpPr/>
          <p:nvPr/>
        </p:nvGrpSpPr>
        <p:grpSpPr>
          <a:xfrm>
            <a:off x="3860953" y="6972626"/>
            <a:ext cx="2947923" cy="226109"/>
            <a:chOff x="0" y="0"/>
            <a:chExt cx="2947922" cy="226107"/>
          </a:xfrm>
        </p:grpSpPr>
        <p:sp>
          <p:nvSpPr>
            <p:cNvPr id="304" name="SUBTITLE"/>
            <p:cNvSpPr txBox="1"/>
            <p:nvPr/>
          </p:nvSpPr>
          <p:spPr>
            <a:xfrm>
              <a:off x="0" y="15795"/>
              <a:ext cx="2947922" cy="21031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12700" tIns="12700" rIns="12700" bIns="12700" numCol="1" anchor="ctr">
              <a:spAutoFit/>
            </a:bodyPr>
            <a:lstStyle/>
            <a:p>
              <a:pPr lvl="1" indent="0"/>
              <a:r>
                <a:rPr lang="en-US" dirty="0" smtClean="0">
                  <a:solidFill>
                    <a:schemeClr val="bg2">
                      <a:lumMod val="50000"/>
                    </a:schemeClr>
                  </a:solidFill>
                </a:rPr>
                <a:t>Lags / Leads, Differences and Growth Rates</a:t>
              </a:r>
              <a:endParaRPr lang="en-US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305" name="Line"/>
            <p:cNvSpPr/>
            <p:nvPr/>
          </p:nvSpPr>
          <p:spPr>
            <a:xfrm>
              <a:off x="23250" y="0"/>
              <a:ext cx="2794945" cy="0"/>
            </a:xfrm>
            <a:prstGeom prst="line">
              <a:avLst/>
            </a:prstGeom>
            <a:noFill/>
            <a:ln w="12700" cap="flat">
              <a:solidFill>
                <a:srgbClr val="E0E0E0"/>
              </a:solidFill>
              <a:custDash>
                <a:ds d="100000" sp="200000"/>
              </a:custDash>
              <a:round/>
            </a:ln>
            <a:effectLst/>
          </p:spPr>
          <p:txBody>
            <a:bodyPr wrap="square" lIns="54570" tIns="54570" rIns="54570" bIns="54570" numCol="1" anchor="ctr">
              <a:noAutofit/>
            </a:bodyPr>
            <a:lstStyle/>
            <a:p>
              <a:pPr>
                <a:lnSpc>
                  <a:spcPct val="80000"/>
                </a:lnSpc>
                <a:spcBef>
                  <a:spcPts val="600"/>
                </a:spcBef>
                <a:defRPr b="0">
                  <a:solidFill>
                    <a:srgbClr val="000000"/>
                  </a:solidFill>
                </a:defRPr>
              </a:pPr>
              <a:endParaRPr lang="en-US" dirty="0"/>
            </a:p>
          </p:txBody>
        </p:sp>
      </p:grpSp>
      <p:sp>
        <p:nvSpPr>
          <p:cNvPr id="309" name="Layout Suggestions"/>
          <p:cNvSpPr txBox="1"/>
          <p:nvPr/>
        </p:nvSpPr>
        <p:spPr>
          <a:xfrm>
            <a:off x="3707856" y="9532021"/>
            <a:ext cx="2048638" cy="2519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2700" tIns="12700" rIns="12700" bIns="12700" anchor="ctr">
            <a:spAutoFit/>
          </a:bodyPr>
          <a:lstStyle/>
          <a:p>
            <a:pPr lvl="1" indent="0">
              <a:lnSpc>
                <a:spcPct val="80000"/>
              </a:lnSpc>
              <a:spcBef>
                <a:spcPts val="0"/>
              </a:spcBef>
              <a:defRPr sz="2500" b="0">
                <a:solidFill>
                  <a:srgbClr val="628DB5"/>
                </a:solidFill>
              </a:defRPr>
            </a:pPr>
            <a:r>
              <a:rPr lang="en-US" sz="1800" b="0" dirty="0" smtClean="0">
                <a:solidFill>
                  <a:srgbClr val="C70968"/>
                </a:solidFill>
              </a:rPr>
              <a:t>Other Computations </a:t>
            </a:r>
            <a:endParaRPr lang="en-US" sz="1800" b="0" dirty="0">
              <a:solidFill>
                <a:srgbClr val="C70968"/>
              </a:solidFill>
            </a:endParaRPr>
          </a:p>
        </p:txBody>
      </p:sp>
      <p:sp>
        <p:nvSpPr>
          <p:cNvPr id="310" name="Line"/>
          <p:cNvSpPr/>
          <p:nvPr/>
        </p:nvSpPr>
        <p:spPr>
          <a:xfrm>
            <a:off x="3707856" y="9440126"/>
            <a:ext cx="3079672" cy="1"/>
          </a:xfrm>
          <a:prstGeom prst="line">
            <a:avLst/>
          </a:prstGeom>
          <a:ln w="3175">
            <a:solidFill>
              <a:srgbClr val="767C85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 lang="en-US" dirty="0"/>
          </a:p>
        </p:txBody>
      </p:sp>
      <p:sp>
        <p:nvSpPr>
          <p:cNvPr id="311" name="Use headers, colors, and/or backgrounds to separate or group together sections."/>
          <p:cNvSpPr txBox="1"/>
          <p:nvPr/>
        </p:nvSpPr>
        <p:spPr>
          <a:xfrm>
            <a:off x="3738753" y="9783492"/>
            <a:ext cx="3288181" cy="9150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4570" tIns="54570" rIns="54570" bIns="54570">
            <a:spAutoFit/>
          </a:bodyPr>
          <a:lstStyle/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US" sz="1100" b="0" dirty="0" smtClean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  <a:sym typeface="Source Sans Pro Light"/>
              </a:rPr>
              <a:t>Apply functions to rows or columns (by groups)</a:t>
            </a: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endParaRPr lang="en-US" sz="400" b="0" dirty="0" smtClean="0">
              <a:solidFill>
                <a:srgbClr val="000000"/>
              </a:solidFill>
              <a:sym typeface="Source Sans Pro Light"/>
            </a:endParaRP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US" sz="900" dirty="0" smtClean="0">
                <a:solidFill>
                  <a:srgbClr val="000000"/>
                </a:solidFill>
                <a:latin typeface="Lucida Console" panose="020B0609040504020204" pitchFamily="49" charset="0"/>
                <a:sym typeface="Source Sans Pro Light"/>
              </a:rPr>
              <a:t>dapply</a:t>
            </a:r>
            <a:r>
              <a:rPr lang="en-US" sz="900" b="0" dirty="0" smtClean="0">
                <a:solidFill>
                  <a:srgbClr val="000000"/>
                </a:solidFill>
                <a:latin typeface="Lucida Console" panose="020B0609040504020204" pitchFamily="49" charset="0"/>
                <a:sym typeface="Source Sans Pro Light"/>
              </a:rPr>
              <a:t>(x, FUN, ..., MARGIN = 2)</a:t>
            </a:r>
            <a:r>
              <a:rPr lang="en-US" sz="900" b="0" dirty="0" smtClean="0">
                <a:solidFill>
                  <a:srgbClr val="000000"/>
                </a:solidFill>
                <a:sym typeface="Source Sans Pro Light"/>
              </a:rPr>
              <a:t> </a:t>
            </a:r>
            <a:r>
              <a:rPr lang="en-US" sz="1000" b="0" dirty="0" smtClean="0">
                <a:solidFill>
                  <a:srgbClr val="000000"/>
                </a:solidFill>
                <a:sym typeface="Source Sans Pro Light"/>
              </a:rPr>
              <a:t>– column/row apply</a:t>
            </a:r>
            <a:endParaRPr lang="en-US" sz="1000" b="0" dirty="0" smtClean="0">
              <a:solidFill>
                <a:srgbClr val="000000"/>
              </a:solidFill>
              <a:latin typeface="Lucida Console" panose="020B0609040504020204" pitchFamily="49" charset="0"/>
              <a:sym typeface="Source Sans Pro Light"/>
            </a:endParaRP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US" sz="900" b="0" dirty="0" smtClean="0">
                <a:solidFill>
                  <a:srgbClr val="000000"/>
                </a:solidFill>
                <a:latin typeface="Lucida Console" panose="020B0609040504020204" pitchFamily="49" charset="0"/>
                <a:sym typeface="Source Sans Pro Light"/>
              </a:rPr>
              <a:t> BY(x, g, FUN, ...) </a:t>
            </a:r>
            <a:r>
              <a:rPr lang="en-US" sz="1000" b="0" dirty="0" smtClean="0">
                <a:solidFill>
                  <a:srgbClr val="000000"/>
                </a:solidFill>
                <a:sym typeface="Source Sans Pro Light"/>
              </a:rPr>
              <a:t>– split-apply-combine computing</a:t>
            </a:r>
            <a:endParaRPr lang="en-US" sz="1000" b="0" dirty="0" smtClean="0">
              <a:solidFill>
                <a:srgbClr val="000000"/>
              </a:solidFill>
              <a:latin typeface="Lucida Console" panose="020B0609040504020204" pitchFamily="49" charset="0"/>
              <a:sym typeface="Source Sans Pro Light"/>
            </a:endParaRP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endParaRPr lang="en-US" b="0" dirty="0">
              <a:solidFill>
                <a:srgbClr val="000000"/>
              </a:solidFill>
              <a:sym typeface="Source Sans Pro Light"/>
            </a:endParaRPr>
          </a:p>
        </p:txBody>
      </p:sp>
      <p:sp>
        <p:nvSpPr>
          <p:cNvPr id="312" name="Use headers, colors, and/or backgrounds to separate or group together sections."/>
          <p:cNvSpPr txBox="1"/>
          <p:nvPr/>
        </p:nvSpPr>
        <p:spPr>
          <a:xfrm>
            <a:off x="7159326" y="1380557"/>
            <a:ext cx="3168389" cy="32531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US" sz="1100" b="0" dirty="0" smtClean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  <a:sym typeface="Source Sans Pro Light"/>
              </a:rPr>
              <a:t>Fast multi-data-type, multi-function, weighted, parallelized and fully customized data aggregation</a:t>
            </a: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endParaRPr lang="en-US" sz="400" dirty="0" smtClean="0">
              <a:solidFill>
                <a:srgbClr val="000000"/>
              </a:solidFill>
              <a:latin typeface="Lucida Console" panose="020B0609040504020204" pitchFamily="49" charset="0"/>
              <a:sym typeface="Source Sans Pro Light"/>
            </a:endParaRP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US" sz="900" dirty="0" smtClean="0">
                <a:solidFill>
                  <a:srgbClr val="000000"/>
                </a:solidFill>
                <a:latin typeface="Lucida Console" panose="020B0609040504020204" pitchFamily="49" charset="0"/>
                <a:sym typeface="Source Sans Pro Light"/>
              </a:rPr>
              <a:t>collap</a:t>
            </a:r>
            <a:r>
              <a:rPr lang="en-US" sz="900" b="0" dirty="0" smtClean="0">
                <a:solidFill>
                  <a:srgbClr val="000000"/>
                </a:solidFill>
                <a:latin typeface="Lucida Console" panose="020B0609040504020204" pitchFamily="49" charset="0"/>
                <a:sym typeface="Source Sans Pro Light"/>
              </a:rPr>
              <a:t>(data, by, FUN = fmean, catFUN = fmode,  </a:t>
            </a: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US" sz="900" b="0" dirty="0" smtClean="0">
                <a:solidFill>
                  <a:srgbClr val="000000"/>
                </a:solidFill>
                <a:latin typeface="Lucida Console" panose="020B0609040504020204" pitchFamily="49" charset="0"/>
                <a:sym typeface="Source Sans Pro Light"/>
              </a:rPr>
              <a:t>       cols = NULL, w = NULL, wFUN = fsum, </a:t>
            </a: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US" sz="900" b="0" dirty="0" smtClean="0">
                <a:solidFill>
                  <a:srgbClr val="000000"/>
                </a:solidFill>
                <a:latin typeface="Lucida Console" panose="020B0609040504020204" pitchFamily="49" charset="0"/>
                <a:sym typeface="Source Sans Pro Light"/>
              </a:rPr>
              <a:t>       custom = NULL, ...)</a:t>
            </a: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US" sz="1100" b="0" dirty="0" smtClean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sym typeface="Source Sans Pro Light"/>
              </a:rPr>
              <a:t>Where:</a:t>
            </a: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endParaRPr lang="en-US" sz="1100" b="0" dirty="0" smtClean="0">
              <a:solidFill>
                <a:srgbClr val="000000"/>
              </a:solidFill>
              <a:latin typeface="Source Sans Pro" panose="020B0503030403020204" pitchFamily="34" charset="0"/>
              <a:ea typeface="Source Sans Pro" panose="020B0503030403020204" pitchFamily="34" charset="0"/>
              <a:sym typeface="Source Sans Pro Light"/>
            </a:endParaRP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endParaRPr lang="en-US" sz="1100" b="0" dirty="0" smtClean="0">
              <a:solidFill>
                <a:srgbClr val="000000"/>
              </a:solidFill>
              <a:latin typeface="Source Sans Pro" panose="020B0503030403020204" pitchFamily="34" charset="0"/>
              <a:ea typeface="Source Sans Pro" panose="020B0503030403020204" pitchFamily="34" charset="0"/>
              <a:sym typeface="Source Sans Pro Light"/>
            </a:endParaRP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endParaRPr lang="en-US" sz="1100" b="0" dirty="0" smtClean="0">
              <a:solidFill>
                <a:srgbClr val="000000"/>
              </a:solidFill>
              <a:latin typeface="Source Sans Pro" panose="020B0503030403020204" pitchFamily="34" charset="0"/>
              <a:ea typeface="Source Sans Pro" panose="020B0503030403020204" pitchFamily="34" charset="0"/>
              <a:sym typeface="Source Sans Pro Light"/>
            </a:endParaRP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endParaRPr lang="en-US" sz="1100" b="0" dirty="0" smtClean="0">
              <a:solidFill>
                <a:srgbClr val="000000"/>
              </a:solidFill>
              <a:latin typeface="Source Sans Pro" panose="020B0503030403020204" pitchFamily="34" charset="0"/>
              <a:ea typeface="Source Sans Pro" panose="020B0503030403020204" pitchFamily="34" charset="0"/>
              <a:sym typeface="Source Sans Pro Light"/>
            </a:endParaRP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endParaRPr lang="en-US" sz="1100" b="0" dirty="0" smtClean="0">
              <a:solidFill>
                <a:srgbClr val="000000"/>
              </a:solidFill>
              <a:latin typeface="Source Sans Pro" panose="020B0503030403020204" pitchFamily="34" charset="0"/>
              <a:ea typeface="Source Sans Pro" panose="020B0503030403020204" pitchFamily="34" charset="0"/>
              <a:sym typeface="Source Sans Pro Light"/>
            </a:endParaRP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endParaRPr lang="en-US" sz="1100" b="0" dirty="0" smtClean="0">
              <a:solidFill>
                <a:srgbClr val="000000"/>
              </a:solidFill>
              <a:latin typeface="Source Sans Pro" panose="020B0503030403020204" pitchFamily="34" charset="0"/>
              <a:ea typeface="Source Sans Pro" panose="020B0503030403020204" pitchFamily="34" charset="0"/>
              <a:sym typeface="Source Sans Pro Light"/>
            </a:endParaRPr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lang="en-US" sz="600" dirty="0" smtClean="0"/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lang="en-US" sz="600" dirty="0" smtClean="0"/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lang="en-US" sz="600" dirty="0" smtClean="0"/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lang="en-US" sz="600" dirty="0" smtClean="0"/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US" sz="1100" b="0" dirty="0" smtClean="0">
                <a:solidFill>
                  <a:srgbClr val="00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sym typeface="Source Sans Pro Light"/>
              </a:rPr>
              <a:t>Examples:</a:t>
            </a: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endParaRPr lang="en-US" sz="1100" b="0" dirty="0" smtClean="0">
              <a:solidFill>
                <a:srgbClr val="000000"/>
              </a:solidFill>
              <a:latin typeface="Source Sans Pro" panose="020B0503030403020204" pitchFamily="34" charset="0"/>
              <a:ea typeface="Source Sans Pro" panose="020B0503030403020204" pitchFamily="34" charset="0"/>
              <a:sym typeface="Source Sans Pro Light"/>
            </a:endParaRP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endParaRPr lang="en-US" sz="1100" b="0" dirty="0">
              <a:solidFill>
                <a:srgbClr val="000000"/>
              </a:solidFill>
              <a:latin typeface="Source Sans Pro" panose="020B0503030403020204" pitchFamily="34" charset="0"/>
              <a:ea typeface="Source Sans Pro" panose="020B0503030403020204" pitchFamily="34" charset="0"/>
              <a:sym typeface="Source Sans Pro Light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860953" y="8838471"/>
            <a:ext cx="2939907" cy="226109"/>
            <a:chOff x="3860953" y="8838471"/>
            <a:chExt cx="2939907" cy="226109"/>
          </a:xfrm>
        </p:grpSpPr>
        <p:grpSp>
          <p:nvGrpSpPr>
            <p:cNvPr id="306" name="Group"/>
            <p:cNvGrpSpPr/>
            <p:nvPr/>
          </p:nvGrpSpPr>
          <p:grpSpPr>
            <a:xfrm>
              <a:off x="3860953" y="8838471"/>
              <a:ext cx="2939907" cy="226109"/>
              <a:chOff x="0" y="0"/>
              <a:chExt cx="2939906" cy="226107"/>
            </a:xfrm>
          </p:grpSpPr>
          <p:sp>
            <p:nvSpPr>
              <p:cNvPr id="307" name="SUBTITLE"/>
              <p:cNvSpPr txBox="1"/>
              <p:nvPr/>
            </p:nvSpPr>
            <p:spPr>
              <a:xfrm>
                <a:off x="0" y="15795"/>
                <a:ext cx="2939906" cy="21031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none" lIns="12700" tIns="12700" rIns="12700" bIns="12700" numCol="1" anchor="ctr">
                <a:spAutoFit/>
              </a:bodyPr>
              <a:lstStyle/>
              <a:p>
                <a:pPr lvl="1" indent="0"/>
                <a:r>
                  <a:rPr lang="en-US" dirty="0" smtClean="0">
                    <a:solidFill>
                      <a:schemeClr val="bg2">
                        <a:lumMod val="50000"/>
                      </a:schemeClr>
                    </a:solidFill>
                  </a:rPr>
                  <a:t>Panel-ACF/PACF/CCF  |  Panel-Data       Array</a:t>
                </a:r>
                <a:endParaRPr lang="en-US" dirty="0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08" name="Line"/>
              <p:cNvSpPr/>
              <p:nvPr/>
            </p:nvSpPr>
            <p:spPr>
              <a:xfrm>
                <a:off x="23250" y="0"/>
                <a:ext cx="2794945" cy="0"/>
              </a:xfrm>
              <a:prstGeom prst="line">
                <a:avLst/>
              </a:prstGeom>
              <a:noFill/>
              <a:ln w="12700" cap="flat">
                <a:solidFill>
                  <a:srgbClr val="E0E0E0"/>
                </a:solidFill>
                <a:custDash>
                  <a:ds d="100000" sp="200000"/>
                </a:custDash>
                <a:round/>
              </a:ln>
              <a:effectLst/>
            </p:spPr>
            <p:txBody>
              <a:bodyPr wrap="square" lIns="54570" tIns="54570" rIns="54570" bIns="54570" numCol="1" anchor="ctr">
                <a:noAutofit/>
              </a:bodyPr>
              <a:lstStyle/>
              <a:p>
                <a:pPr>
                  <a:lnSpc>
                    <a:spcPct val="80000"/>
                  </a:lnSpc>
                  <a:spcBef>
                    <a:spcPts val="600"/>
                  </a:spcBef>
                  <a:defRPr b="0">
                    <a:solidFill>
                      <a:srgbClr val="000000"/>
                    </a:solidFill>
                  </a:defRPr>
                </a:pPr>
                <a:endParaRPr lang="en-US" dirty="0"/>
              </a:p>
            </p:txBody>
          </p:sp>
        </p:grpSp>
        <p:sp>
          <p:nvSpPr>
            <p:cNvPr id="313" name="Line"/>
            <p:cNvSpPr/>
            <p:nvPr/>
          </p:nvSpPr>
          <p:spPr>
            <a:xfrm>
              <a:off x="6218992" y="8969223"/>
              <a:ext cx="139605" cy="1"/>
            </a:xfrm>
            <a:prstGeom prst="line">
              <a:avLst/>
            </a:prstGeom>
            <a:ln w="12700">
              <a:solidFill>
                <a:schemeClr val="bg2">
                  <a:lumMod val="50000"/>
                </a:schemeClr>
              </a:solidFill>
              <a:miter lim="400000"/>
              <a:tailEnd type="triangle"/>
            </a:ln>
          </p:spPr>
          <p:txBody>
            <a:bodyPr lIns="0" tIns="0" rIns="0" bIns="0"/>
            <a:lstStyle/>
            <a:p>
              <a:pPr>
                <a:lnSpc>
                  <a:spcPct val="80000"/>
                </a:lnSpc>
                <a:spcBef>
                  <a:spcPts val="0"/>
                </a:spcBef>
                <a:defRPr sz="5600" b="0">
                  <a:solidFill>
                    <a:srgbClr val="000000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lang="en-US" dirty="0"/>
            </a:p>
          </p:txBody>
        </p:sp>
      </p:grpSp>
      <p:sp>
        <p:nvSpPr>
          <p:cNvPr id="293" name="i + geom_area() x, y, alpha, color, fill, linetype, size…"/>
          <p:cNvSpPr txBox="1"/>
          <p:nvPr/>
        </p:nvSpPr>
        <p:spPr>
          <a:xfrm>
            <a:off x="438149" y="4343219"/>
            <a:ext cx="3055062" cy="709984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0" tIns="0" rIns="0" bIns="0" numCol="1" anchor="t">
            <a:normAutofit/>
          </a:bodyPr>
          <a:lstStyle/>
          <a:p>
            <a:pPr>
              <a:spcBef>
                <a:spcPts val="1100"/>
              </a:spcBef>
              <a:defRPr sz="1000">
                <a:solidFill>
                  <a:srgbClr val="000000"/>
                </a:solidFill>
              </a:defRPr>
            </a:pPr>
            <a:r>
              <a:rPr lang="en-US" sz="900" b="0" dirty="0" smtClean="0">
                <a:latin typeface="Lucida Console" panose="020B0609040504020204" pitchFamily="49" charset="0"/>
              </a:rPr>
              <a:t>fmean, fmedian, fmode, fsum, fprod, fsd, fvar, fmin, fmax, fnth, ffirst, flast, </a:t>
            </a:r>
            <a:r>
              <a:rPr lang="en-US" sz="900" b="0" dirty="0" err="1" smtClean="0">
                <a:latin typeface="Lucida Console" panose="020B0609040504020204" pitchFamily="49" charset="0"/>
              </a:rPr>
              <a:t>fnobs</a:t>
            </a:r>
            <a:r>
              <a:rPr lang="en-US" sz="900" b="0" dirty="0" smtClean="0">
                <a:latin typeface="Lucida Console" panose="020B0609040504020204" pitchFamily="49" charset="0"/>
              </a:rPr>
              <a:t>, </a:t>
            </a:r>
            <a:r>
              <a:rPr lang="en-US" sz="900" b="0" dirty="0" err="1" smtClean="0">
                <a:latin typeface="Lucida Console" panose="020B0609040504020204" pitchFamily="49" charset="0"/>
              </a:rPr>
              <a:t>fndistinct</a:t>
            </a:r>
            <a:endParaRPr lang="en-US" sz="200" dirty="0" smtClean="0"/>
          </a:p>
          <a:p>
            <a:pPr>
              <a:lnSpc>
                <a:spcPct val="70000"/>
              </a:lnSpc>
              <a:spcBef>
                <a:spcPts val="1100"/>
              </a:spcBef>
              <a:defRPr sz="1000">
                <a:solidFill>
                  <a:srgbClr val="000000"/>
                </a:solidFill>
              </a:defRPr>
            </a:pPr>
            <a:endParaRPr lang="en-US" sz="200" dirty="0" smtClean="0"/>
          </a:p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sz="200" dirty="0" smtClean="0">
              <a:solidFill>
                <a:srgbClr val="000000"/>
              </a:solidFill>
              <a:cs typeface="+mn-cs"/>
            </a:endParaRPr>
          </a:p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sz="200" dirty="0" smtClean="0">
              <a:solidFill>
                <a:srgbClr val="000000"/>
              </a:solidFill>
              <a:latin typeface="Lucida Console" panose="020B0609040504020204" pitchFamily="49" charset="0"/>
              <a:ea typeface="+mn-ea"/>
              <a:cs typeface="+mn-cs"/>
            </a:endParaRPr>
          </a:p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sz="200" dirty="0" smtClean="0">
              <a:solidFill>
                <a:srgbClr val="000000"/>
              </a:solidFill>
              <a:latin typeface="Lucida Console" panose="020B0609040504020204" pitchFamily="49" charset="0"/>
              <a:ea typeface="+mn-ea"/>
              <a:cs typeface="+mn-cs"/>
            </a:endParaRPr>
          </a:p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sz="200" dirty="0" smtClean="0">
              <a:solidFill>
                <a:srgbClr val="000000"/>
              </a:solidFill>
              <a:latin typeface="Lucida Console" panose="020B0609040504020204" pitchFamily="49" charset="0"/>
              <a:ea typeface="+mn-ea"/>
              <a:cs typeface="+mn-cs"/>
            </a:endParaRPr>
          </a:p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sz="200" dirty="0" smtClean="0">
              <a:solidFill>
                <a:srgbClr val="000000"/>
              </a:solidFill>
              <a:latin typeface="Lucida Console" panose="020B0609040504020204" pitchFamily="49" charset="0"/>
              <a:ea typeface="+mn-ea"/>
              <a:cs typeface="+mn-cs"/>
            </a:endParaRPr>
          </a:p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r>
              <a:rPr lang="en-US" sz="900" b="0" dirty="0" smtClean="0">
                <a:solidFill>
                  <a:srgbClr val="000000"/>
                </a:solidFill>
                <a:latin typeface="Lucida Console" panose="020B0609040504020204" pitchFamily="49" charset="0"/>
                <a:ea typeface="+mn-ea"/>
                <a:cs typeface="+mn-cs"/>
              </a:rPr>
              <a:t>FUN(x, g = NULL, [w = NULL], TRA = NULL,    </a:t>
            </a:r>
          </a:p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r>
              <a:rPr lang="en-US" sz="900" b="0" dirty="0" smtClean="0">
                <a:solidFill>
                  <a:srgbClr val="000000"/>
                </a:solidFill>
                <a:latin typeface="Lucida Console" panose="020B0609040504020204" pitchFamily="49" charset="0"/>
                <a:ea typeface="+mn-ea"/>
                <a:cs typeface="+mn-cs"/>
              </a:rPr>
              <a:t>    [na.rm = TRUE], use.g.names = TRUE, </a:t>
            </a:r>
          </a:p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r>
              <a:rPr lang="en-US" sz="900" b="0" dirty="0" smtClean="0">
                <a:solidFill>
                  <a:srgbClr val="000000"/>
                </a:solidFill>
                <a:latin typeface="Lucida Console" panose="020B0609040504020204" pitchFamily="49" charset="0"/>
                <a:ea typeface="+mn-ea"/>
                <a:cs typeface="+mn-cs"/>
              </a:rPr>
              <a:t>    [drop = TRUE])</a:t>
            </a:r>
            <a:endParaRPr lang="en-US" sz="1000" b="0" dirty="0" smtClean="0"/>
          </a:p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sz="200" b="0" dirty="0" smtClean="0"/>
          </a:p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sz="200" b="0" dirty="0" smtClean="0"/>
          </a:p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sz="200" b="0" dirty="0" smtClean="0"/>
          </a:p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sz="200" b="0" dirty="0" smtClean="0"/>
          </a:p>
          <a:p>
            <a:pPr>
              <a:spcBef>
                <a:spcPts val="0"/>
              </a:spcBef>
              <a:spcAft>
                <a:spcPts val="300"/>
              </a:spcAft>
              <a:defRPr sz="1000">
                <a:solidFill>
                  <a:srgbClr val="000000"/>
                </a:solidFill>
              </a:defRPr>
            </a:pPr>
            <a:r>
              <a:rPr lang="en-US" sz="900" b="0" dirty="0" smtClean="0">
                <a:latin typeface="Lucida Console" panose="020B0609040504020204" pitchFamily="49" charset="0"/>
              </a:rPr>
              <a:t>x</a:t>
            </a:r>
            <a:r>
              <a:rPr lang="en-US" sz="900" b="0" dirty="0" smtClean="0"/>
              <a:t>        </a:t>
            </a:r>
            <a:r>
              <a:rPr lang="en-US" sz="900" b="0" dirty="0" smtClean="0">
                <a:latin typeface="+mn-lt"/>
              </a:rPr>
              <a:t>– vector, matrix, or (grouped) data frame</a:t>
            </a:r>
          </a:p>
          <a:p>
            <a:pPr>
              <a:spcBef>
                <a:spcPts val="0"/>
              </a:spcBef>
              <a:spcAft>
                <a:spcPts val="300"/>
              </a:spcAft>
              <a:defRPr sz="1000">
                <a:solidFill>
                  <a:srgbClr val="000000"/>
                </a:solidFill>
              </a:defRPr>
            </a:pPr>
            <a:r>
              <a:rPr lang="en-US" sz="900" b="0" dirty="0" smtClean="0">
                <a:latin typeface="Lucida Console" panose="020B0609040504020204" pitchFamily="49" charset="0"/>
              </a:rPr>
              <a:t>g </a:t>
            </a:r>
            <a:r>
              <a:rPr lang="en-US" sz="900" b="0" dirty="0" smtClean="0"/>
              <a:t>    </a:t>
            </a:r>
            <a:r>
              <a:rPr lang="en-US" sz="900" b="0" dirty="0" smtClean="0">
                <a:latin typeface="+mn-lt"/>
              </a:rPr>
              <a:t> – [optional]: (list of) vectors / factors or </a:t>
            </a:r>
            <a:r>
              <a:rPr lang="en-US" sz="900" b="0" dirty="0" smtClean="0">
                <a:latin typeface="Lucida Console" panose="020B0609040504020204" pitchFamily="49" charset="0"/>
              </a:rPr>
              <a:t>GRP()</a:t>
            </a:r>
            <a:r>
              <a:rPr lang="en-US" sz="900" b="0" dirty="0" smtClean="0">
                <a:latin typeface="+mn-lt"/>
              </a:rPr>
              <a:t> object</a:t>
            </a:r>
          </a:p>
          <a:p>
            <a:pPr>
              <a:spcBef>
                <a:spcPts val="0"/>
              </a:spcBef>
              <a:spcAft>
                <a:spcPts val="300"/>
              </a:spcAft>
              <a:defRPr sz="1000">
                <a:solidFill>
                  <a:srgbClr val="000000"/>
                </a:solidFill>
              </a:defRPr>
            </a:pPr>
            <a:r>
              <a:rPr lang="en-US" sz="900" b="0" dirty="0" smtClean="0">
                <a:latin typeface="Lucida Console" panose="020B0609040504020204" pitchFamily="49" charset="0"/>
              </a:rPr>
              <a:t>w </a:t>
            </a:r>
            <a:r>
              <a:rPr lang="en-US" sz="900" b="0" dirty="0" smtClean="0"/>
              <a:t>     </a:t>
            </a:r>
            <a:r>
              <a:rPr lang="en-US" sz="900" b="0" dirty="0" smtClean="0">
                <a:latin typeface="+mn-lt"/>
              </a:rPr>
              <a:t>– [optional]: vector of weights</a:t>
            </a:r>
          </a:p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r>
              <a:rPr lang="en-US" sz="900" b="0" dirty="0" smtClean="0">
                <a:latin typeface="Lucida Console" panose="020B0609040504020204" pitchFamily="49" charset="0"/>
              </a:rPr>
              <a:t>TRA</a:t>
            </a:r>
            <a:r>
              <a:rPr lang="en-US" sz="900" b="0" dirty="0" smtClean="0"/>
              <a:t>  </a:t>
            </a:r>
            <a:r>
              <a:rPr lang="en-US" sz="900" b="0" dirty="0" smtClean="0">
                <a:solidFill>
                  <a:srgbClr val="000000"/>
                </a:solidFill>
                <a:latin typeface="+mn-lt"/>
              </a:rPr>
              <a:t>– [optional]: operation to transform data with computed  </a:t>
            </a:r>
          </a:p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r>
              <a:rPr lang="en-US" sz="900" b="0" dirty="0" smtClean="0">
                <a:solidFill>
                  <a:srgbClr val="000000"/>
                </a:solidFill>
                <a:latin typeface="+mn-lt"/>
              </a:rPr>
              <a:t>               statistics (can also be done in post, see section below)</a:t>
            </a:r>
          </a:p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b="0" dirty="0" smtClean="0"/>
          </a:p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sz="200" b="0" dirty="0" smtClean="0"/>
          </a:p>
          <a:p>
            <a:pPr>
              <a:lnSpc>
                <a:spcPct val="70000"/>
              </a:lnSpc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b="0" dirty="0" smtClean="0"/>
          </a:p>
          <a:p>
            <a:pPr>
              <a:lnSpc>
                <a:spcPct val="70000"/>
              </a:lnSpc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sz="900" b="0" dirty="0" smtClean="0">
              <a:latin typeface="Lucida Console" panose="020B0609040504020204" pitchFamily="49" charset="0"/>
            </a:endParaRPr>
          </a:p>
          <a:p>
            <a:pPr>
              <a:lnSpc>
                <a:spcPct val="70000"/>
              </a:lnSpc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r>
              <a:rPr lang="en-US" sz="900" b="0" dirty="0" smtClean="0">
                <a:latin typeface="Lucida Console" panose="020B0609040504020204" pitchFamily="49" charset="0"/>
              </a:rPr>
              <a:t>fmean(data[3:5], data$grp1, data$weights)</a:t>
            </a:r>
          </a:p>
          <a:p>
            <a:pPr>
              <a:lnSpc>
                <a:spcPct val="70000"/>
              </a:lnSpc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sz="900" b="0" dirty="0" smtClean="0">
              <a:latin typeface="Lucida Console" panose="020B0609040504020204" pitchFamily="49" charset="0"/>
            </a:endParaRPr>
          </a:p>
          <a:p>
            <a:pPr>
              <a:lnSpc>
                <a:spcPct val="70000"/>
              </a:lnSpc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r>
              <a:rPr lang="en-US" sz="900" b="0" dirty="0" smtClean="0">
                <a:latin typeface="Lucida Console" panose="020B0609040504020204" pitchFamily="49" charset="0"/>
              </a:rPr>
              <a:t>data %&gt;% fgroup_by(grp1) %&gt;% fmean(weights)</a:t>
            </a:r>
          </a:p>
          <a:p>
            <a:pPr>
              <a:lnSpc>
                <a:spcPct val="70000"/>
              </a:lnSpc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sz="800" b="0" dirty="0" smtClean="0"/>
          </a:p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r>
              <a:rPr lang="en-US" b="0" i="1" dirty="0" smtClean="0"/>
              <a:t>   </a:t>
            </a:r>
            <a:r>
              <a:rPr lang="en-US" sz="1000" b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Using dplyr grouped tibble &amp; centering on the median:</a:t>
            </a:r>
          </a:p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sz="200" b="0" dirty="0" smtClean="0"/>
          </a:p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sz="200" b="0" dirty="0" smtClean="0"/>
          </a:p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r>
              <a:rPr lang="en-US" sz="900" b="0" dirty="0" smtClean="0">
                <a:latin typeface="Lucida Console" panose="020B0609040504020204" pitchFamily="49" charset="0"/>
              </a:rPr>
              <a:t>data %&gt;% dplyr::group_by(grp1) %&gt;%   </a:t>
            </a:r>
          </a:p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r>
              <a:rPr lang="en-US" sz="900" b="0" dirty="0" smtClean="0">
                <a:latin typeface="Lucida Console" panose="020B0609040504020204" pitchFamily="49" charset="0"/>
              </a:rPr>
              <a:t>  fmedian(weights, TRA = “-“)</a:t>
            </a:r>
          </a:p>
          <a:p>
            <a:pPr>
              <a:lnSpc>
                <a:spcPct val="70000"/>
              </a:lnSpc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b="0" dirty="0" smtClean="0"/>
          </a:p>
          <a:p>
            <a:pPr>
              <a:lnSpc>
                <a:spcPct val="70000"/>
              </a:lnSpc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b="0" dirty="0" smtClean="0"/>
          </a:p>
          <a:p>
            <a:pPr>
              <a:lnSpc>
                <a:spcPct val="70000"/>
              </a:lnSpc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b="0" dirty="0" smtClean="0"/>
          </a:p>
          <a:p>
            <a:pPr>
              <a:lnSpc>
                <a:spcPct val="70000"/>
              </a:lnSpc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b="0" dirty="0" smtClean="0"/>
          </a:p>
          <a:p>
            <a:pPr>
              <a:lnSpc>
                <a:spcPct val="70000"/>
              </a:lnSpc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b="0" dirty="0" smtClean="0"/>
          </a:p>
          <a:p>
            <a:pPr>
              <a:lnSpc>
                <a:spcPct val="70000"/>
              </a:lnSpc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sz="200" b="0" dirty="0" smtClean="0"/>
          </a:p>
          <a:p>
            <a:pPr>
              <a:lnSpc>
                <a:spcPct val="70000"/>
              </a:lnSpc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sz="200" b="0" dirty="0" smtClean="0"/>
          </a:p>
          <a:p>
            <a:pPr>
              <a:lnSpc>
                <a:spcPct val="70000"/>
              </a:lnSpc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sz="200" b="0" dirty="0" smtClean="0"/>
          </a:p>
          <a:p>
            <a:pPr>
              <a:lnSpc>
                <a:spcPct val="70000"/>
              </a:lnSpc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sz="200" b="0" dirty="0" smtClean="0"/>
          </a:p>
          <a:p>
            <a:pPr>
              <a:lnSpc>
                <a:spcPct val="70000"/>
              </a:lnSpc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sz="200" b="0" dirty="0" smtClean="0"/>
          </a:p>
          <a:p>
            <a:pPr>
              <a:lnSpc>
                <a:spcPct val="70000"/>
              </a:lnSpc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sz="200" b="0" dirty="0" smtClean="0"/>
          </a:p>
          <a:p>
            <a:pPr>
              <a:lnSpc>
                <a:spcPct val="70000"/>
              </a:lnSpc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sz="200" b="0" dirty="0" smtClean="0"/>
          </a:p>
          <a:p>
            <a:pPr>
              <a:lnSpc>
                <a:spcPct val="70000"/>
              </a:lnSpc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b="0" dirty="0" smtClean="0"/>
          </a:p>
          <a:p>
            <a:pPr>
              <a:lnSpc>
                <a:spcPct val="70000"/>
              </a:lnSpc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r>
              <a:rPr lang="en-US" sz="900" b="0" dirty="0" smtClean="0">
                <a:latin typeface="Lucida Console" panose="020B0609040504020204" pitchFamily="49" charset="0"/>
              </a:rPr>
              <a:t>TRA(x, STATS, FUN = ‘-‘, g = NULL)</a:t>
            </a:r>
            <a:endParaRPr lang="en-US" sz="900" b="0" dirty="0" smtClean="0"/>
          </a:p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sz="900" b="0" dirty="0" smtClean="0"/>
          </a:p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r>
              <a:rPr lang="en-US" sz="900" b="0" dirty="0" smtClean="0">
                <a:solidFill>
                  <a:srgbClr val="000000"/>
                </a:solidFill>
              </a:rPr>
              <a:t>STATS – </a:t>
            </a:r>
            <a:r>
              <a:rPr lang="en-US" sz="900" b="0" dirty="0" smtClean="0">
                <a:solidFill>
                  <a:srgbClr val="000000"/>
                </a:solidFill>
                <a:latin typeface="+mn-lt"/>
              </a:rPr>
              <a:t>statistics matching columns of x </a:t>
            </a:r>
          </a:p>
          <a:p>
            <a:pPr>
              <a:spcBef>
                <a:spcPts val="0"/>
              </a:spcBef>
              <a:spcAft>
                <a:spcPts val="300"/>
              </a:spcAft>
              <a:defRPr sz="1000">
                <a:solidFill>
                  <a:srgbClr val="000000"/>
                </a:solidFill>
              </a:defRPr>
            </a:pPr>
            <a:r>
              <a:rPr lang="en-US" sz="900" b="0" dirty="0" smtClean="0">
                <a:solidFill>
                  <a:srgbClr val="000000"/>
                </a:solidFill>
                <a:latin typeface="+mn-lt"/>
              </a:rPr>
              <a:t>                  (e.g. aggregated matrix or data frame)</a:t>
            </a:r>
            <a:endParaRPr lang="en-US" sz="900" b="0" dirty="0" smtClean="0">
              <a:latin typeface="+mn-lt"/>
            </a:endParaRPr>
          </a:p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r>
              <a:rPr lang="en-US" sz="900" b="0" dirty="0" smtClean="0">
                <a:latin typeface="Lucida Console" panose="020B0609040504020204" pitchFamily="49" charset="0"/>
              </a:rPr>
              <a:t>FUN </a:t>
            </a:r>
            <a:r>
              <a:rPr lang="en-US" sz="900" b="0" dirty="0" smtClean="0"/>
              <a:t>  </a:t>
            </a:r>
            <a:r>
              <a:rPr lang="en-US" sz="900" b="0" dirty="0" smtClean="0">
                <a:latin typeface="+mn-lt"/>
              </a:rPr>
              <a:t>– string indicating transformation to perform: </a:t>
            </a:r>
          </a:p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sz="400" b="0" dirty="0" smtClean="0"/>
          </a:p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r>
              <a:rPr lang="en-US" sz="900" b="0" dirty="0" smtClean="0">
                <a:latin typeface="Source Sans Pro Light" panose="020B0403030403020204" pitchFamily="34" charset="0"/>
                <a:ea typeface="Source Sans Pro Light" panose="020B0403030403020204" pitchFamily="34" charset="0"/>
              </a:rPr>
              <a:t>               </a:t>
            </a:r>
            <a:r>
              <a:rPr lang="en-US" sz="900" b="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‘</a:t>
            </a:r>
            <a:r>
              <a:rPr lang="en-US" sz="900" b="0" dirty="0">
                <a:solidFill>
                  <a:srgbClr val="000000"/>
                </a:solidFill>
                <a:latin typeface="Lucida Console" panose="020B0609040504020204" pitchFamily="49" charset="0"/>
              </a:rPr>
              <a:t>replace_fill‘</a:t>
            </a:r>
            <a:r>
              <a:rPr lang="en-US" sz="900" b="0" dirty="0">
                <a:solidFill>
                  <a:srgbClr val="000000"/>
                </a:solidFill>
                <a:latin typeface="+mn-lt"/>
                <a:ea typeface="Source Sans Pro Light" panose="020B0403030403020204" pitchFamily="34" charset="0"/>
              </a:rPr>
              <a:t> – overwrite </a:t>
            </a:r>
            <a:r>
              <a:rPr lang="en-US" sz="900" b="0" dirty="0" smtClean="0">
                <a:latin typeface="+mn-lt"/>
                <a:ea typeface="Source Sans Pro Light" panose="020B0403030403020204" pitchFamily="34" charset="0"/>
              </a:rPr>
              <a:t>values with statistic</a:t>
            </a:r>
          </a:p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r>
              <a:rPr lang="en-US" sz="900" b="0" dirty="0" smtClean="0">
                <a:latin typeface="+mn-lt"/>
                <a:ea typeface="Source Sans Pro Light" panose="020B0403030403020204" pitchFamily="34" charset="0"/>
              </a:rPr>
              <a:t>               </a:t>
            </a:r>
            <a:r>
              <a:rPr lang="en-US" sz="900" b="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‘replace‘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b="0" dirty="0" smtClean="0">
                <a:latin typeface="+mn-lt"/>
                <a:ea typeface="Source Sans Pro Light" panose="020B0403030403020204" pitchFamily="34" charset="0"/>
              </a:rPr>
              <a:t>– same but keep missing values in data,</a:t>
            </a:r>
          </a:p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r>
              <a:rPr lang="en-US" sz="900" b="0" dirty="0" smtClean="0">
                <a:latin typeface="+mn-lt"/>
                <a:ea typeface="Source Sans Pro Light" panose="020B0403030403020204" pitchFamily="34" charset="0"/>
              </a:rPr>
              <a:t>              </a:t>
            </a:r>
            <a:r>
              <a:rPr lang="en-US" sz="900" dirty="0" smtClean="0">
                <a:latin typeface="+mn-lt"/>
                <a:ea typeface="Source Sans Pro Light" panose="020B0403030403020204" pitchFamily="34" charset="0"/>
              </a:rPr>
              <a:t> </a:t>
            </a:r>
            <a:r>
              <a:rPr lang="en-US" sz="900" b="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‘-‘</a:t>
            </a:r>
            <a:r>
              <a:rPr lang="en-US" sz="900" dirty="0" smtClean="0">
                <a:latin typeface="+mn-lt"/>
                <a:ea typeface="Source Sans Pro Light" panose="020B0403030403020204" pitchFamily="34" charset="0"/>
              </a:rPr>
              <a:t> </a:t>
            </a:r>
            <a:r>
              <a:rPr lang="en-US" sz="900" b="0" dirty="0" smtClean="0">
                <a:latin typeface="+mn-lt"/>
                <a:ea typeface="Source Sans Pro Light" panose="020B0403030403020204" pitchFamily="34" charset="0"/>
              </a:rPr>
              <a:t>– center,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b="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‘-+‘</a:t>
            </a:r>
            <a:r>
              <a:rPr lang="en-US" sz="900" b="0" dirty="0" smtClean="0">
                <a:latin typeface="+mn-lt"/>
                <a:ea typeface="Source Sans Pro Light" panose="020B0403030403020204" pitchFamily="34" charset="0"/>
              </a:rPr>
              <a:t> – center on overall average statistic,</a:t>
            </a:r>
          </a:p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r>
              <a:rPr lang="en-US" sz="900" b="0" dirty="0" smtClean="0">
                <a:latin typeface="+mn-lt"/>
                <a:ea typeface="Source Sans Pro Light" panose="020B0403030403020204" pitchFamily="34" charset="0"/>
              </a:rPr>
              <a:t>               </a:t>
            </a:r>
            <a:r>
              <a:rPr lang="en-US" sz="900" b="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‘/‘</a:t>
            </a:r>
            <a:r>
              <a:rPr lang="en-US" sz="900" b="0" dirty="0" smtClean="0">
                <a:latin typeface="+mn-lt"/>
                <a:ea typeface="Source Sans Pro Light" panose="020B0403030403020204" pitchFamily="34" charset="0"/>
              </a:rPr>
              <a:t> – scale / divide , </a:t>
            </a:r>
            <a:r>
              <a:rPr lang="en-US" sz="900" b="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‘%‘</a:t>
            </a:r>
            <a:r>
              <a:rPr lang="en-US" sz="900" b="0" dirty="0">
                <a:solidFill>
                  <a:srgbClr val="000000"/>
                </a:solidFill>
                <a:latin typeface="+mn-lt"/>
                <a:ea typeface="Source Sans Pro Light" panose="020B0403030403020204" pitchFamily="34" charset="0"/>
              </a:rPr>
              <a:t> – percentages</a:t>
            </a:r>
            <a:r>
              <a:rPr lang="en-US" sz="900" b="0" dirty="0" smtClean="0">
                <a:solidFill>
                  <a:srgbClr val="000000"/>
                </a:solidFill>
                <a:latin typeface="+mn-lt"/>
                <a:ea typeface="Source Sans Pro Light" panose="020B0403030403020204" pitchFamily="34" charset="0"/>
              </a:rPr>
              <a:t>, </a:t>
            </a:r>
            <a:r>
              <a:rPr lang="en-US" sz="900" b="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‘+‘</a:t>
            </a:r>
            <a:r>
              <a:rPr lang="en-US" sz="900" b="0" dirty="0" smtClean="0">
                <a:latin typeface="+mn-lt"/>
                <a:ea typeface="Source Sans Pro Light" panose="020B0403030403020204" pitchFamily="34" charset="0"/>
              </a:rPr>
              <a:t> – add,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</a:p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r>
              <a:rPr lang="en-US" sz="900" b="0" dirty="0">
                <a:solidFill>
                  <a:srgbClr val="000000"/>
                </a:solidFill>
                <a:latin typeface="Lucida Console" panose="020B0609040504020204" pitchFamily="49" charset="0"/>
              </a:rPr>
              <a:t> </a:t>
            </a:r>
            <a:r>
              <a:rPr lang="en-US" sz="900" b="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    ‘*‘</a:t>
            </a:r>
            <a:r>
              <a:rPr lang="en-US" sz="900" b="0" dirty="0">
                <a:solidFill>
                  <a:srgbClr val="000000"/>
                </a:solidFill>
                <a:latin typeface="+mn-lt"/>
                <a:ea typeface="Source Sans Pro Light" panose="020B0403030403020204" pitchFamily="34" charset="0"/>
              </a:rPr>
              <a:t> – m</a:t>
            </a:r>
            <a:r>
              <a:rPr lang="en-US" sz="900" b="0" dirty="0" smtClean="0">
                <a:latin typeface="+mn-lt"/>
                <a:ea typeface="Source Sans Pro Light" panose="020B0403030403020204" pitchFamily="34" charset="0"/>
              </a:rPr>
              <a:t>ultiply, </a:t>
            </a:r>
            <a:r>
              <a:rPr lang="en-US" sz="900" b="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‘%%‘</a:t>
            </a:r>
            <a:r>
              <a:rPr lang="en-US" sz="900" b="0" dirty="0">
                <a:solidFill>
                  <a:srgbClr val="000000"/>
                </a:solidFill>
                <a:latin typeface="+mn-lt"/>
                <a:ea typeface="Source Sans Pro Light" panose="020B0403030403020204" pitchFamily="34" charset="0"/>
              </a:rPr>
              <a:t> – m</a:t>
            </a:r>
            <a:r>
              <a:rPr lang="en-US" sz="900" b="0" dirty="0" smtClean="0">
                <a:latin typeface="+mn-lt"/>
                <a:ea typeface="Source Sans Pro Light" panose="020B0403030403020204" pitchFamily="34" charset="0"/>
              </a:rPr>
              <a:t>odulus, </a:t>
            </a:r>
            <a:r>
              <a:rPr lang="en-US" sz="900" b="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‘-%%‘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b="0" dirty="0" smtClean="0">
                <a:latin typeface="+mn-lt"/>
                <a:ea typeface="Source Sans Pro Light" panose="020B0403030403020204" pitchFamily="34" charset="0"/>
              </a:rPr>
              <a:t>– flatten</a:t>
            </a:r>
          </a:p>
          <a:p>
            <a:pPr>
              <a:lnSpc>
                <a:spcPct val="70000"/>
              </a:lnSpc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r>
              <a:rPr lang="en-US" sz="1000" b="0" dirty="0" smtClean="0">
                <a:latin typeface="+mn-lt"/>
              </a:rPr>
              <a:t> </a:t>
            </a:r>
          </a:p>
          <a:p>
            <a:pPr>
              <a:lnSpc>
                <a:spcPct val="70000"/>
              </a:lnSpc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b="0" dirty="0" smtClean="0"/>
          </a:p>
          <a:p>
            <a:pPr>
              <a:lnSpc>
                <a:spcPct val="70000"/>
              </a:lnSpc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b="0" dirty="0" smtClean="0"/>
          </a:p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r>
              <a:rPr lang="en-US" sz="900" b="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TRA(mat, fmedian(mat, g), “-“, g)</a:t>
            </a:r>
          </a:p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r>
              <a:rPr lang="en-US" sz="900" b="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fmedian(mat, g, TRA = “-“)  </a:t>
            </a:r>
            <a:r>
              <a:rPr lang="en-US" b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–  same thing</a:t>
            </a:r>
          </a:p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sz="900" b="0" dirty="0" smtClean="0">
              <a:solidFill>
                <a:srgbClr val="000000"/>
              </a:solidFill>
              <a:latin typeface="Lucida Console" panose="020B0609040504020204" pitchFamily="49" charset="0"/>
            </a:endParaRPr>
          </a:p>
          <a:p>
            <a:pPr>
              <a:lnSpc>
                <a:spcPct val="70000"/>
              </a:lnSpc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sz="1000" b="0" dirty="0" smtClean="0"/>
          </a:p>
          <a:p>
            <a:pPr>
              <a:lnSpc>
                <a:spcPct val="70000"/>
              </a:lnSpc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sz="1000" b="0" dirty="0" smtClean="0"/>
          </a:p>
          <a:p>
            <a:pPr>
              <a:lnSpc>
                <a:spcPct val="70000"/>
              </a:lnSpc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sz="1000" b="0" dirty="0" smtClean="0"/>
          </a:p>
          <a:p>
            <a:pPr>
              <a:lnSpc>
                <a:spcPct val="70000"/>
              </a:lnSpc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sz="1000" b="0" dirty="0" smtClean="0"/>
          </a:p>
          <a:p>
            <a:pPr>
              <a:lnSpc>
                <a:spcPct val="70000"/>
              </a:lnSpc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sz="1000" b="0" dirty="0" smtClean="0"/>
          </a:p>
          <a:p>
            <a:pPr>
              <a:lnSpc>
                <a:spcPct val="70000"/>
              </a:lnSpc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sz="1000" b="0" dirty="0" smtClean="0"/>
          </a:p>
          <a:p>
            <a:pPr>
              <a:lnSpc>
                <a:spcPct val="70000"/>
              </a:lnSpc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b="0" dirty="0"/>
          </a:p>
        </p:txBody>
      </p:sp>
      <p:sp>
        <p:nvSpPr>
          <p:cNvPr id="80" name="Basics"/>
          <p:cNvSpPr txBox="1"/>
          <p:nvPr/>
        </p:nvSpPr>
        <p:spPr>
          <a:xfrm>
            <a:off x="291339" y="7868202"/>
            <a:ext cx="2830903" cy="3949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2700" tIns="12700" rIns="12700" bIns="12700" anchor="ctr">
            <a:spAutoFit/>
          </a:bodyPr>
          <a:lstStyle/>
          <a:p>
            <a:pPr lvl="1" indent="0">
              <a:lnSpc>
                <a:spcPct val="80000"/>
              </a:lnSpc>
              <a:spcBef>
                <a:spcPts val="0"/>
              </a:spcBef>
              <a:defRPr sz="2500" b="0">
                <a:solidFill>
                  <a:srgbClr val="628DB5"/>
                </a:solidFill>
              </a:defRPr>
            </a:pPr>
            <a:r>
              <a:rPr lang="en-US" sz="1500" b="0" dirty="0" smtClean="0">
                <a:solidFill>
                  <a:srgbClr val="C70968"/>
                </a:solidFill>
              </a:rPr>
              <a:t>Transform by (Grouped) Replacing </a:t>
            </a:r>
          </a:p>
          <a:p>
            <a:pPr lvl="1" indent="0">
              <a:lnSpc>
                <a:spcPct val="80000"/>
              </a:lnSpc>
              <a:spcBef>
                <a:spcPts val="0"/>
              </a:spcBef>
              <a:defRPr sz="2500" b="0">
                <a:solidFill>
                  <a:srgbClr val="628DB5"/>
                </a:solidFill>
              </a:defRPr>
            </a:pPr>
            <a:r>
              <a:rPr lang="en-US" sz="1500" b="0" dirty="0" smtClean="0">
                <a:solidFill>
                  <a:srgbClr val="C70968"/>
                </a:solidFill>
              </a:rPr>
              <a:t>or Sweeping out Statistics</a:t>
            </a:r>
            <a:endParaRPr lang="en-US" sz="1500" b="0" dirty="0">
              <a:solidFill>
                <a:srgbClr val="C70968"/>
              </a:solidFill>
            </a:endParaRPr>
          </a:p>
        </p:txBody>
      </p:sp>
      <p:sp>
        <p:nvSpPr>
          <p:cNvPr id="81" name="Line"/>
          <p:cNvSpPr/>
          <p:nvPr/>
        </p:nvSpPr>
        <p:spPr>
          <a:xfrm>
            <a:off x="291339" y="7780792"/>
            <a:ext cx="3079672" cy="0"/>
          </a:xfrm>
          <a:prstGeom prst="line">
            <a:avLst/>
          </a:prstGeom>
          <a:ln w="3175">
            <a:solidFill>
              <a:srgbClr val="767C85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 lang="en-US" dirty="0"/>
          </a:p>
        </p:txBody>
      </p:sp>
      <p:sp>
        <p:nvSpPr>
          <p:cNvPr id="92" name="Layout Suggestions"/>
          <p:cNvSpPr txBox="1"/>
          <p:nvPr/>
        </p:nvSpPr>
        <p:spPr>
          <a:xfrm>
            <a:off x="3707856" y="4829581"/>
            <a:ext cx="1368965" cy="2519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2700" tIns="12700" rIns="12700" bIns="12700" anchor="ctr">
            <a:spAutoFit/>
          </a:bodyPr>
          <a:lstStyle/>
          <a:p>
            <a:pPr lvl="1" indent="0">
              <a:lnSpc>
                <a:spcPct val="80000"/>
              </a:lnSpc>
              <a:spcBef>
                <a:spcPts val="0"/>
              </a:spcBef>
              <a:defRPr sz="2500" b="0">
                <a:solidFill>
                  <a:srgbClr val="628DB5"/>
                </a:solidFill>
              </a:defRPr>
            </a:pPr>
            <a:r>
              <a:rPr lang="en-US" sz="1800" b="0" dirty="0" smtClean="0">
                <a:solidFill>
                  <a:srgbClr val="C70968"/>
                </a:solidFill>
              </a:rPr>
              <a:t>Linear Models</a:t>
            </a:r>
            <a:endParaRPr lang="en-US" sz="1800" b="0" dirty="0">
              <a:solidFill>
                <a:srgbClr val="C70968"/>
              </a:solidFill>
            </a:endParaRPr>
          </a:p>
        </p:txBody>
      </p:sp>
      <p:sp>
        <p:nvSpPr>
          <p:cNvPr id="93" name="Line"/>
          <p:cNvSpPr/>
          <p:nvPr/>
        </p:nvSpPr>
        <p:spPr>
          <a:xfrm>
            <a:off x="3707856" y="4737686"/>
            <a:ext cx="3079672" cy="1"/>
          </a:xfrm>
          <a:prstGeom prst="line">
            <a:avLst/>
          </a:prstGeom>
          <a:ln w="3175">
            <a:solidFill>
              <a:srgbClr val="767C85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 lang="en-US" dirty="0"/>
          </a:p>
        </p:txBody>
      </p:sp>
      <p:sp>
        <p:nvSpPr>
          <p:cNvPr id="94" name="i + geom_area() x, y, alpha, color, fill, linetype, size…"/>
          <p:cNvSpPr txBox="1"/>
          <p:nvPr/>
        </p:nvSpPr>
        <p:spPr>
          <a:xfrm>
            <a:off x="7305073" y="1754729"/>
            <a:ext cx="3055062" cy="709984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0" tIns="0" rIns="0" bIns="0" numCol="1" anchor="t">
            <a:normAutofit/>
          </a:bodyPr>
          <a:lstStyle/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sz="200" b="0" dirty="0" smtClean="0"/>
          </a:p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sz="200" b="0" dirty="0" smtClean="0"/>
          </a:p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sz="200" b="0" dirty="0" smtClean="0"/>
          </a:p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sz="200" b="0" dirty="0" smtClean="0"/>
          </a:p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sz="200" b="0" dirty="0" smtClean="0"/>
          </a:p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sz="200" b="0" dirty="0" smtClean="0"/>
          </a:p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sz="200" b="0" dirty="0" smtClean="0"/>
          </a:p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sz="200" b="0" dirty="0" smtClean="0"/>
          </a:p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sz="200" b="0" dirty="0" smtClean="0"/>
          </a:p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sz="200" b="0" dirty="0" smtClean="0"/>
          </a:p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sz="200" b="0" dirty="0" smtClean="0"/>
          </a:p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sz="200" b="0" dirty="0" smtClean="0"/>
          </a:p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sz="200" b="0" dirty="0" smtClean="0"/>
          </a:p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sz="200" b="0" dirty="0" smtClean="0"/>
          </a:p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sz="200" b="0" dirty="0" smtClean="0"/>
          </a:p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sz="200" b="0" dirty="0" smtClean="0"/>
          </a:p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sz="200" b="0" dirty="0" smtClean="0"/>
          </a:p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sz="200" b="0" dirty="0" smtClean="0"/>
          </a:p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sz="200" b="0" dirty="0" smtClean="0"/>
          </a:p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sz="200" b="0" dirty="0" smtClean="0"/>
          </a:p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sz="200" b="0" dirty="0" smtClean="0"/>
          </a:p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sz="200" b="0" dirty="0" smtClean="0"/>
          </a:p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sz="200" b="0" dirty="0" smtClean="0"/>
          </a:p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sz="200" b="0" dirty="0" smtClean="0"/>
          </a:p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sz="200" b="0" dirty="0" smtClean="0"/>
          </a:p>
          <a:p>
            <a:pPr>
              <a:spcBef>
                <a:spcPts val="0"/>
              </a:spcBef>
              <a:spcAft>
                <a:spcPts val="300"/>
              </a:spcAft>
              <a:defRPr sz="1000">
                <a:solidFill>
                  <a:srgbClr val="000000"/>
                </a:solidFill>
              </a:defRPr>
            </a:pPr>
            <a:r>
              <a:rPr lang="en-US" sz="900" b="0" dirty="0" smtClean="0">
                <a:latin typeface="Lucida Console" panose="020B0609040504020204" pitchFamily="49" charset="0"/>
              </a:rPr>
              <a:t>by</a:t>
            </a:r>
            <a:r>
              <a:rPr lang="en-US" sz="900" b="0" dirty="0" smtClean="0"/>
              <a:t>     </a:t>
            </a:r>
            <a:r>
              <a:rPr lang="en-US" sz="900" b="0" dirty="0" smtClean="0">
                <a:latin typeface="+mn-lt"/>
              </a:rPr>
              <a:t>– one- or two-sided formula ([vars] ~ groups) or data (like </a:t>
            </a:r>
            <a:r>
              <a:rPr lang="en-US" sz="900" b="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g</a:t>
            </a:r>
            <a:r>
              <a:rPr lang="en-US" sz="900" b="0" dirty="0" smtClean="0">
                <a:latin typeface="+mn-lt"/>
              </a:rPr>
              <a:t>)</a:t>
            </a:r>
          </a:p>
          <a:p>
            <a:pPr>
              <a:spcBef>
                <a:spcPts val="0"/>
              </a:spcBef>
              <a:spcAft>
                <a:spcPts val="300"/>
              </a:spcAft>
              <a:defRPr sz="1000">
                <a:solidFill>
                  <a:srgbClr val="000000"/>
                </a:solidFill>
              </a:defRPr>
            </a:pPr>
            <a:r>
              <a:rPr lang="en-US" sz="900" b="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FUN</a:t>
            </a:r>
            <a:r>
              <a:rPr lang="en-US" sz="900" b="0" dirty="0" smtClean="0"/>
              <a:t>  </a:t>
            </a:r>
            <a:r>
              <a:rPr lang="en-US" sz="900" b="0" dirty="0" smtClean="0">
                <a:latin typeface="+mn-lt"/>
              </a:rPr>
              <a:t>– (list of) functions applied to numeric columns in data</a:t>
            </a:r>
          </a:p>
          <a:p>
            <a:pPr>
              <a:spcBef>
                <a:spcPts val="0"/>
              </a:spcBef>
              <a:spcAft>
                <a:spcPts val="300"/>
              </a:spcAft>
              <a:defRPr sz="1000">
                <a:solidFill>
                  <a:srgbClr val="000000"/>
                </a:solidFill>
              </a:defRPr>
            </a:pPr>
            <a:r>
              <a:rPr lang="en-US" sz="900" b="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catFUN </a:t>
            </a:r>
            <a:r>
              <a:rPr lang="en-US" sz="900" b="0" dirty="0" smtClean="0">
                <a:latin typeface="+mn-lt"/>
              </a:rPr>
              <a:t>–  (list of) functions applied to categorical columns</a:t>
            </a:r>
          </a:p>
          <a:p>
            <a:pPr>
              <a:spcBef>
                <a:spcPts val="0"/>
              </a:spcBef>
              <a:spcAft>
                <a:spcPts val="300"/>
              </a:spcAft>
              <a:defRPr sz="1000">
                <a:solidFill>
                  <a:srgbClr val="000000"/>
                </a:solidFill>
              </a:defRPr>
            </a:pPr>
            <a:r>
              <a:rPr lang="en-US" sz="900" b="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cols</a:t>
            </a:r>
            <a:r>
              <a:rPr lang="en-US" sz="900" dirty="0" smtClean="0">
                <a:latin typeface="Lucida Console" panose="020B0609040504020204" pitchFamily="49" charset="0"/>
              </a:rPr>
              <a:t> </a:t>
            </a:r>
            <a:r>
              <a:rPr lang="en-US" sz="900" b="0" dirty="0" smtClean="0">
                <a:latin typeface="+mn-lt"/>
              </a:rPr>
              <a:t>– [optional]: columns to aggregate (if </a:t>
            </a:r>
            <a:r>
              <a:rPr lang="en-US" sz="900" b="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by</a:t>
            </a:r>
            <a:r>
              <a:rPr lang="en-US" sz="900" b="0" dirty="0" smtClean="0">
                <a:latin typeface="+mn-lt"/>
              </a:rPr>
              <a:t> is one-sided)</a:t>
            </a:r>
          </a:p>
          <a:p>
            <a:pPr>
              <a:spcBef>
                <a:spcPts val="0"/>
              </a:spcBef>
              <a:spcAft>
                <a:spcPts val="300"/>
              </a:spcAft>
              <a:defRPr sz="1000">
                <a:solidFill>
                  <a:srgbClr val="000000"/>
                </a:solidFill>
              </a:defRPr>
            </a:pPr>
            <a:r>
              <a:rPr lang="en-US" sz="900" b="0" dirty="0">
                <a:solidFill>
                  <a:srgbClr val="000000"/>
                </a:solidFill>
                <a:latin typeface="Lucida Console" panose="020B0609040504020204" pitchFamily="49" charset="0"/>
              </a:rPr>
              <a:t>w</a:t>
            </a:r>
            <a:r>
              <a:rPr lang="en-US" sz="900" dirty="0" smtClean="0">
                <a:latin typeface="Lucida Console" panose="020B0609040504020204" pitchFamily="49" charset="0"/>
              </a:rPr>
              <a:t> </a:t>
            </a:r>
            <a:r>
              <a:rPr lang="en-US" sz="900" b="0" dirty="0" smtClean="0">
                <a:latin typeface="+mn-lt"/>
              </a:rPr>
              <a:t>– [optional]: one-sided formula or vector giving weights</a:t>
            </a:r>
          </a:p>
          <a:p>
            <a:pPr>
              <a:spcBef>
                <a:spcPts val="0"/>
              </a:spcBef>
              <a:spcAft>
                <a:spcPts val="300"/>
              </a:spcAft>
              <a:defRPr sz="1000">
                <a:solidFill>
                  <a:srgbClr val="000000"/>
                </a:solidFill>
              </a:defRPr>
            </a:pPr>
            <a:r>
              <a:rPr lang="en-US" sz="900" b="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wFUN</a:t>
            </a:r>
            <a:r>
              <a:rPr lang="en-US" sz="900" dirty="0" smtClean="0">
                <a:latin typeface="Lucida Console" panose="020B0609040504020204" pitchFamily="49" charset="0"/>
              </a:rPr>
              <a:t> </a:t>
            </a:r>
            <a:r>
              <a:rPr lang="en-US" sz="900" b="0" dirty="0" smtClean="0">
                <a:latin typeface="+mn-lt"/>
              </a:rPr>
              <a:t>– (list of) functions to aggregate weights passed to </a:t>
            </a:r>
            <a:r>
              <a:rPr lang="en-US" sz="900" b="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w</a:t>
            </a:r>
          </a:p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r>
              <a:rPr lang="en-US" sz="900" b="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custom</a:t>
            </a:r>
            <a:r>
              <a:rPr lang="en-US" sz="900" dirty="0" smtClean="0">
                <a:latin typeface="Lucida Console" panose="020B0609040504020204" pitchFamily="49" charset="0"/>
              </a:rPr>
              <a:t> </a:t>
            </a:r>
            <a:r>
              <a:rPr lang="en-US" sz="900" b="0" dirty="0" smtClean="0">
                <a:latin typeface="+mn-lt"/>
              </a:rPr>
              <a:t>– [alternatively]: </a:t>
            </a:r>
            <a:r>
              <a:rPr lang="en-US" sz="900" b="0" dirty="0" smtClean="0">
                <a:solidFill>
                  <a:srgbClr val="000000"/>
                </a:solidFill>
                <a:latin typeface="+mn-lt"/>
                <a:sym typeface="Source Sans Pro Light"/>
              </a:rPr>
              <a:t>list mapping functions to columns e.g.</a:t>
            </a:r>
            <a:r>
              <a:rPr lang="en-US" sz="900" b="0" dirty="0" smtClean="0">
                <a:solidFill>
                  <a:srgbClr val="000000"/>
                </a:solidFill>
                <a:sym typeface="Source Sans Pro Light"/>
              </a:rPr>
              <a:t> </a:t>
            </a:r>
          </a:p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r>
              <a:rPr lang="en-US" sz="900" b="0" dirty="0" smtClean="0">
                <a:solidFill>
                  <a:srgbClr val="000000"/>
                </a:solidFill>
                <a:sym typeface="Source Sans Pro Light"/>
              </a:rPr>
              <a:t>                        </a:t>
            </a:r>
            <a:r>
              <a:rPr lang="en-US" sz="900" b="0" dirty="0" smtClean="0">
                <a:solidFill>
                  <a:srgbClr val="000000"/>
                </a:solidFill>
                <a:latin typeface="Lucida Console" panose="020B0609040504020204" pitchFamily="49" charset="0"/>
                <a:sym typeface="Source Sans Pro Light"/>
              </a:rPr>
              <a:t>list(</a:t>
            </a:r>
            <a:r>
              <a:rPr lang="en-US" sz="900" b="0" dirty="0" err="1" smtClean="0">
                <a:solidFill>
                  <a:srgbClr val="000000"/>
                </a:solidFill>
                <a:latin typeface="Lucida Console" panose="020B0609040504020204" pitchFamily="49" charset="0"/>
                <a:sym typeface="Source Sans Pro Light"/>
              </a:rPr>
              <a:t>fmean</a:t>
            </a:r>
            <a:r>
              <a:rPr lang="en-US" sz="900" b="0" dirty="0" smtClean="0">
                <a:solidFill>
                  <a:srgbClr val="000000"/>
                </a:solidFill>
                <a:latin typeface="Lucida Console" panose="020B0609040504020204" pitchFamily="49" charset="0"/>
                <a:sym typeface="Source Sans Pro Light"/>
              </a:rPr>
              <a:t> = 1:3, fsum = 4:5, ...)</a:t>
            </a:r>
            <a:endParaRPr lang="en-US" sz="900" b="0" dirty="0" smtClean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endParaRPr lang="en-US" sz="900" b="0" dirty="0" smtClean="0">
              <a:solidFill>
                <a:srgbClr val="000000"/>
              </a:solidFill>
              <a:sym typeface="Source Sans Pro Light"/>
            </a:endParaRP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endParaRPr lang="en-US" sz="900" b="0" dirty="0" smtClean="0">
              <a:solidFill>
                <a:srgbClr val="000000"/>
              </a:solidFill>
              <a:latin typeface="+mn-lt"/>
              <a:sym typeface="Source Sans Pro Light"/>
            </a:endParaRP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US" sz="900" dirty="0" smtClean="0">
                <a:solidFill>
                  <a:srgbClr val="000000"/>
                </a:solidFill>
                <a:latin typeface="Lucida Console" panose="020B0609040504020204" pitchFamily="49" charset="0"/>
                <a:sym typeface="Source Sans Pro Light"/>
              </a:rPr>
              <a:t>collap</a:t>
            </a:r>
            <a:r>
              <a:rPr lang="en-US" sz="900" b="0" dirty="0" smtClean="0">
                <a:solidFill>
                  <a:srgbClr val="000000"/>
                </a:solidFill>
                <a:latin typeface="Lucida Console" panose="020B0609040504020204" pitchFamily="49" charset="0"/>
                <a:sym typeface="Source Sans Pro Light"/>
              </a:rPr>
              <a:t>(data, var1 + var2 ~ grp1 + grp2)</a:t>
            </a: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US" sz="900" dirty="0" smtClean="0">
                <a:solidFill>
                  <a:srgbClr val="000000"/>
                </a:solidFill>
                <a:latin typeface="Lucida Console" panose="020B0609040504020204" pitchFamily="49" charset="0"/>
                <a:sym typeface="Source Sans Pro Light"/>
              </a:rPr>
              <a:t>collap</a:t>
            </a:r>
            <a:r>
              <a:rPr lang="en-US" sz="900" b="0" dirty="0" smtClean="0">
                <a:solidFill>
                  <a:srgbClr val="000000"/>
                </a:solidFill>
                <a:latin typeface="Lucida Console" panose="020B0609040504020204" pitchFamily="49" charset="0"/>
                <a:sym typeface="Source Sans Pro Light"/>
              </a:rPr>
              <a:t>(data, ~ grp1, fmedian, w = ~ weights)</a:t>
            </a:r>
          </a:p>
          <a:p>
            <a:pPr>
              <a:lnSpc>
                <a:spcPct val="70000"/>
              </a:lnSpc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sz="600" b="0" dirty="0" smtClean="0"/>
          </a:p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r>
              <a:rPr lang="en-US" sz="1000" b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  collapg supports grouped data frames and NS eval:</a:t>
            </a:r>
          </a:p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sz="100" b="0" dirty="0" smtClean="0"/>
          </a:p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sz="100" b="0" dirty="0" smtClean="0"/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US" sz="900" b="0" dirty="0" smtClean="0">
                <a:solidFill>
                  <a:srgbClr val="000000"/>
                </a:solidFill>
                <a:latin typeface="Lucida Console" panose="020B0609040504020204" pitchFamily="49" charset="0"/>
                <a:sym typeface="Source Sans Pro Light"/>
              </a:rPr>
              <a:t>data %&gt;% </a:t>
            </a:r>
            <a:r>
              <a:rPr lang="en-US" sz="900" dirty="0" smtClean="0">
                <a:solidFill>
                  <a:srgbClr val="000000"/>
                </a:solidFill>
                <a:latin typeface="Lucida Console" panose="020B0609040504020204" pitchFamily="49" charset="0"/>
                <a:sym typeface="Source Sans Pro Light"/>
              </a:rPr>
              <a:t>gby</a:t>
            </a:r>
            <a:r>
              <a:rPr lang="en-US" sz="900" b="0" dirty="0" smtClean="0">
                <a:solidFill>
                  <a:srgbClr val="000000"/>
                </a:solidFill>
                <a:latin typeface="Lucida Console" panose="020B0609040504020204" pitchFamily="49" charset="0"/>
                <a:sym typeface="Source Sans Pro Light"/>
              </a:rPr>
              <a:t>(grp1) %&gt;% </a:t>
            </a:r>
            <a:r>
              <a:rPr lang="en-US" sz="900" dirty="0" smtClean="0">
                <a:solidFill>
                  <a:srgbClr val="000000"/>
                </a:solidFill>
                <a:latin typeface="Lucida Console" panose="020B0609040504020204" pitchFamily="49" charset="0"/>
                <a:sym typeface="Source Sans Pro Light"/>
              </a:rPr>
              <a:t>collapg</a:t>
            </a:r>
            <a:r>
              <a:rPr lang="en-US" sz="900" b="0" dirty="0" smtClean="0">
                <a:solidFill>
                  <a:srgbClr val="000000"/>
                </a:solidFill>
                <a:latin typeface="Lucida Console" panose="020B0609040504020204" pitchFamily="49" charset="0"/>
                <a:sym typeface="Source Sans Pro Light"/>
              </a:rPr>
              <a:t>(w = weights)</a:t>
            </a:r>
          </a:p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sz="900" b="0" dirty="0" smtClean="0"/>
          </a:p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b="0" dirty="0" smtClean="0"/>
          </a:p>
          <a:p>
            <a:pPr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sz="200" b="0" dirty="0" smtClean="0"/>
          </a:p>
          <a:p>
            <a:pPr>
              <a:lnSpc>
                <a:spcPct val="70000"/>
              </a:lnSpc>
              <a:spcBef>
                <a:spcPts val="0"/>
              </a:spcBef>
              <a:defRPr sz="1000">
                <a:solidFill>
                  <a:srgbClr val="000000"/>
                </a:solidFill>
              </a:defRPr>
            </a:pPr>
            <a:endParaRPr lang="en-US" b="0" dirty="0"/>
          </a:p>
        </p:txBody>
      </p:sp>
      <p:grpSp>
        <p:nvGrpSpPr>
          <p:cNvPr id="5" name="Group 4"/>
          <p:cNvGrpSpPr/>
          <p:nvPr/>
        </p:nvGrpSpPr>
        <p:grpSpPr>
          <a:xfrm>
            <a:off x="7124372" y="5037051"/>
            <a:ext cx="3168389" cy="3914744"/>
            <a:chOff x="7124372" y="4843933"/>
            <a:chExt cx="3168389" cy="3914744"/>
          </a:xfrm>
        </p:grpSpPr>
        <p:sp>
          <p:nvSpPr>
            <p:cNvPr id="95" name="Useful Elements"/>
            <p:cNvSpPr txBox="1"/>
            <p:nvPr/>
          </p:nvSpPr>
          <p:spPr>
            <a:xfrm>
              <a:off x="7124372" y="4935828"/>
              <a:ext cx="2247410" cy="25199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12700" tIns="12700" rIns="12700" bIns="12700" anchor="ctr">
              <a:spAutoFit/>
            </a:bodyPr>
            <a:lstStyle/>
            <a:p>
              <a:pPr lvl="1" indent="0">
                <a:lnSpc>
                  <a:spcPct val="80000"/>
                </a:lnSpc>
                <a:spcBef>
                  <a:spcPts val="0"/>
                </a:spcBef>
                <a:defRPr sz="2500" b="0">
                  <a:solidFill>
                    <a:srgbClr val="628DB5"/>
                  </a:solidFill>
                </a:defRPr>
              </a:pPr>
              <a:r>
                <a:rPr lang="en-US" sz="1800" b="0" dirty="0" smtClean="0">
                  <a:solidFill>
                    <a:srgbClr val="C70968"/>
                  </a:solidFill>
                </a:rPr>
                <a:t>Grouping and Ordering</a:t>
              </a:r>
              <a:endParaRPr lang="en-US" sz="1800" b="0" dirty="0">
                <a:solidFill>
                  <a:srgbClr val="C70968"/>
                </a:solidFill>
              </a:endParaRPr>
            </a:p>
          </p:txBody>
        </p:sp>
        <p:sp>
          <p:nvSpPr>
            <p:cNvPr id="96" name="Line"/>
            <p:cNvSpPr/>
            <p:nvPr/>
          </p:nvSpPr>
          <p:spPr>
            <a:xfrm>
              <a:off x="7124372" y="4843933"/>
              <a:ext cx="3079672" cy="1"/>
            </a:xfrm>
            <a:prstGeom prst="line">
              <a:avLst/>
            </a:prstGeom>
            <a:ln w="3175">
              <a:solidFill>
                <a:srgbClr val="767C85"/>
              </a:solidFill>
              <a:miter lim="400000"/>
            </a:ln>
          </p:spPr>
          <p:txBody>
            <a:bodyPr lIns="54570" tIns="54570" rIns="54570" bIns="54570" anchor="ctr"/>
            <a:lstStyle/>
            <a:p>
              <a:pPr>
                <a:lnSpc>
                  <a:spcPct val="80000"/>
                </a:lnSpc>
                <a:spcBef>
                  <a:spcPts val="600"/>
                </a:spcBef>
                <a:defRPr b="0">
                  <a:solidFill>
                    <a:srgbClr val="000000"/>
                  </a:solidFill>
                </a:defRPr>
              </a:pPr>
              <a:endParaRPr lang="en-US" dirty="0"/>
            </a:p>
          </p:txBody>
        </p:sp>
        <p:sp>
          <p:nvSpPr>
            <p:cNvPr id="97" name="Use headers, colors, and/or backgrounds to separate or group together sections."/>
            <p:cNvSpPr txBox="1"/>
            <p:nvPr/>
          </p:nvSpPr>
          <p:spPr>
            <a:xfrm>
              <a:off x="7124372" y="5273107"/>
              <a:ext cx="3168389" cy="348557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spcBef>
                  <a:spcPts val="0"/>
                </a:spcBef>
                <a:spcAft>
                  <a:spcPts val="3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defRPr>
              </a:pPr>
              <a:r>
                <a:rPr lang="en-US" sz="1100" b="0" dirty="0" smtClean="0">
                  <a:solidFill>
                    <a:srgbClr val="000000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+mn-cs"/>
                  <a:sym typeface="Source Sans Pro Light"/>
                </a:rPr>
                <a:t>Optimized functions for grouping, ordering, unique values, and for creating and interacting factors</a:t>
              </a:r>
            </a:p>
            <a:p>
              <a:pPr>
                <a:spcBef>
                  <a:spcPts val="0"/>
                </a:spcBef>
                <a:spcAft>
                  <a:spcPts val="3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defRPr>
              </a:pPr>
              <a:endParaRPr lang="en-US" sz="400" b="0" dirty="0" smtClean="0">
                <a:solidFill>
                  <a:srgbClr val="000000"/>
                </a:solidFill>
                <a:latin typeface="Lucida Console" panose="020B0609040504020204" pitchFamily="49" charset="0"/>
                <a:cs typeface="Helvetica" panose="020B0604020202020204" pitchFamily="34" charset="0"/>
                <a:sym typeface="Source Sans Pro Light"/>
              </a:endParaRPr>
            </a:p>
            <a:p>
              <a:pPr>
                <a:spcBef>
                  <a:spcPts val="0"/>
                </a:spcBef>
                <a:spcAft>
                  <a:spcPts val="3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defRPr>
              </a:pP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  <a:cs typeface="Helvetica" panose="020B0604020202020204" pitchFamily="34" charset="0"/>
                  <a:sym typeface="Source Sans Pro Light"/>
                </a:rPr>
                <a:t>GRP</a:t>
              </a: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  <a:sym typeface="Source Sans Pro Light"/>
                </a:rPr>
                <a:t>(data, ~ grp1 + grp2) </a:t>
              </a:r>
              <a:r>
                <a:rPr lang="en-US" sz="1000" b="0" dirty="0" smtClean="0">
                  <a:solidFill>
                    <a:srgbClr val="000000"/>
                  </a:solidFill>
                  <a:latin typeface="+mn-lt"/>
                  <a:sym typeface="Source Sans Pro Light"/>
                </a:rPr>
                <a:t>– create a grouping object (class ‘GRP‘) from grp1 and grp2 – can be passed to </a:t>
              </a:r>
              <a:r>
                <a:rPr lang="en-US" sz="900" dirty="0" smtClean="0">
                  <a:solidFill>
                    <a:srgbClr val="000000"/>
                  </a:solidFill>
                  <a:latin typeface="Lucida Console" panose="020B0609040504020204" pitchFamily="49" charset="0"/>
                  <a:sym typeface="Source Sans Pro Light"/>
                </a:rPr>
                <a:t>g</a:t>
              </a:r>
              <a:r>
                <a:rPr lang="en-US" sz="1000" b="0" dirty="0" smtClean="0">
                  <a:solidFill>
                    <a:srgbClr val="000000"/>
                  </a:solidFill>
                  <a:latin typeface="+mn-lt"/>
                  <a:sym typeface="Source Sans Pro Light"/>
                </a:rPr>
                <a:t> argument  </a:t>
              </a:r>
              <a:r>
                <a:rPr lang="en-US" sz="1000" b="0" dirty="0" smtClean="0">
                  <a:solidFill>
                    <a:srgbClr val="000000"/>
                  </a:solidFill>
                  <a:sym typeface="Source Sans Pro Light"/>
                </a:rPr>
                <a:t>– </a:t>
              </a:r>
              <a:r>
                <a:rPr lang="en-US" sz="1000" b="0" dirty="0" smtClean="0">
                  <a:solidFill>
                    <a:srgbClr val="000000"/>
                  </a:solidFill>
                  <a:latin typeface="+mn-lt"/>
                  <a:sym typeface="Source Sans Pro Light"/>
                </a:rPr>
                <a:t>useful for programming and C/C++ development</a:t>
              </a:r>
            </a:p>
            <a:p>
              <a:pPr>
                <a:spcBef>
                  <a:spcPts val="0"/>
                </a:spcBef>
                <a:spcAft>
                  <a:spcPts val="3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defRPr>
              </a:pPr>
              <a:endParaRPr lang="en-US" sz="100" b="0" dirty="0" smtClean="0">
                <a:solidFill>
                  <a:srgbClr val="000000"/>
                </a:solidFill>
                <a:sym typeface="Source Sans Pro Light"/>
              </a:endParaRPr>
            </a:p>
            <a:p>
              <a:pPr>
                <a:spcBef>
                  <a:spcPts val="0"/>
                </a:spcBef>
                <a:spcAft>
                  <a:spcPts val="3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defRPr>
              </a:pP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  <a:ea typeface="+mn-ea"/>
                  <a:cs typeface="Helvetica" panose="020B0604020202020204" pitchFamily="34" charset="0"/>
                  <a:sym typeface="Source Sans Pro Light"/>
                </a:rPr>
                <a:t>fgroup_by(data, grp1, grp2) </a:t>
              </a:r>
              <a:r>
                <a:rPr lang="en-US" sz="1000" b="0" dirty="0" smtClean="0">
                  <a:solidFill>
                    <a:srgbClr val="000000"/>
                  </a:solidFill>
                  <a:latin typeface="+mn-lt"/>
                  <a:sym typeface="Source Sans Pro Light"/>
                </a:rPr>
                <a:t>– attach ‘GRP‘ object to </a:t>
              </a: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  <a:ea typeface="+mn-ea"/>
                  <a:cs typeface="Helvetica" panose="020B0604020202020204" pitchFamily="34" charset="0"/>
                  <a:sym typeface="Source Sans Pro Light"/>
                </a:rPr>
                <a:t>data</a:t>
              </a:r>
              <a:r>
                <a:rPr lang="en-US" sz="1000" b="0" dirty="0" smtClean="0">
                  <a:solidFill>
                    <a:srgbClr val="000000"/>
                  </a:solidFill>
                  <a:latin typeface="+mn-lt"/>
                  <a:sym typeface="Source Sans Pro Light"/>
                </a:rPr>
                <a:t> – a flexible grouped data frame that preserves the attributes of </a:t>
              </a: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  <a:ea typeface="+mn-ea"/>
                  <a:cs typeface="Helvetica" panose="020B0604020202020204" pitchFamily="34" charset="0"/>
                  <a:sym typeface="Source Sans Pro Light"/>
                </a:rPr>
                <a:t>data</a:t>
              </a:r>
              <a:r>
                <a:rPr lang="en-US" sz="1000" b="0" dirty="0" smtClean="0">
                  <a:solidFill>
                    <a:srgbClr val="000000"/>
                  </a:solidFill>
                  <a:latin typeface="+mn-lt"/>
                  <a:sym typeface="Source Sans Pro Light"/>
                </a:rPr>
                <a:t> and supports fast computations</a:t>
              </a:r>
            </a:p>
            <a:p>
              <a:pPr>
                <a:spcBef>
                  <a:spcPts val="0"/>
                </a:spcBef>
                <a:spcAft>
                  <a:spcPts val="3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defRPr>
              </a:pPr>
              <a:endParaRPr lang="en-US" sz="100" b="0" dirty="0" smtClean="0">
                <a:solidFill>
                  <a:srgbClr val="000000"/>
                </a:solidFill>
                <a:sym typeface="Source Sans Pro Light"/>
              </a:endParaRPr>
            </a:p>
            <a:p>
              <a:pPr>
                <a:spcBef>
                  <a:spcPts val="0"/>
                </a:spcBef>
                <a:spcAft>
                  <a:spcPts val="3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defRPr>
              </a:pP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  <a:ea typeface="+mn-ea"/>
                  <a:cs typeface="Helvetica" panose="020B0604020202020204" pitchFamily="34" charset="0"/>
                  <a:sym typeface="Source Sans Pro Light"/>
                </a:rPr>
                <a:t>fgroup_vars(), fungroup() </a:t>
              </a:r>
              <a:r>
                <a:rPr lang="en-US" sz="1000" b="0" dirty="0" smtClean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rPr>
                <a:t>– get group vars &amp; ungroup</a:t>
              </a:r>
            </a:p>
            <a:p>
              <a:pPr>
                <a:spcBef>
                  <a:spcPts val="0"/>
                </a:spcBef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defRPr>
              </a:pPr>
              <a:r>
                <a:rPr lang="en-US" sz="800" b="0" dirty="0" smtClean="0">
                  <a:solidFill>
                    <a:srgbClr val="000000"/>
                  </a:solidFill>
                  <a:latin typeface="Lucida Console" panose="020B0609040504020204" pitchFamily="49" charset="0"/>
                  <a:sym typeface="Source Sans Pro Light"/>
                </a:rPr>
                <a:t>qF(), qG()</a:t>
              </a:r>
              <a:r>
                <a:rPr lang="en-US" sz="1100" b="0" dirty="0" smtClean="0">
                  <a:solidFill>
                    <a:srgbClr val="000000"/>
                  </a:solidFill>
                  <a:sym typeface="Source Sans Pro Light"/>
                </a:rPr>
                <a:t> </a:t>
              </a:r>
              <a:r>
                <a:rPr lang="en-US" sz="1000" b="0" dirty="0" smtClean="0">
                  <a:solidFill>
                    <a:srgbClr val="000000"/>
                  </a:solidFill>
                  <a:sym typeface="Source Sans Pro Light"/>
                </a:rPr>
                <a:t>– quick conversion to factor and vector</a:t>
              </a:r>
            </a:p>
            <a:p>
              <a:pPr>
                <a:spcBef>
                  <a:spcPts val="0"/>
                </a:spcBef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defRPr>
              </a:pPr>
              <a:r>
                <a:rPr lang="en-US" sz="1000" b="0" dirty="0" smtClean="0">
                  <a:solidFill>
                    <a:srgbClr val="000000"/>
                  </a:solidFill>
                  <a:sym typeface="Source Sans Pro Light"/>
                </a:rPr>
                <a:t>                          grouping object (a factor-light class ‘qG‘)</a:t>
              </a:r>
            </a:p>
            <a:p>
              <a:pPr>
                <a:spcBef>
                  <a:spcPts val="0"/>
                </a:spcBef>
                <a:spcAft>
                  <a:spcPts val="3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defRPr>
              </a:pPr>
              <a:endParaRPr lang="en-US" sz="100" b="0" dirty="0" smtClean="0">
                <a:solidFill>
                  <a:srgbClr val="000000"/>
                </a:solidFill>
                <a:sym typeface="Source Sans Pro Light"/>
              </a:endParaRPr>
            </a:p>
            <a:p>
              <a:pPr>
                <a:spcBef>
                  <a:spcPts val="0"/>
                </a:spcBef>
                <a:spcAft>
                  <a:spcPts val="3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defRPr>
              </a:pPr>
              <a:r>
                <a:rPr lang="en-US" sz="900" dirty="0" smtClean="0">
                  <a:solidFill>
                    <a:srgbClr val="000000"/>
                  </a:solidFill>
                  <a:latin typeface="Lucida Console" panose="020B0609040504020204" pitchFamily="49" charset="0"/>
                  <a:ea typeface="+mn-ea"/>
                  <a:cs typeface="Helvetica" panose="020B0604020202020204" pitchFamily="34" charset="0"/>
                  <a:sym typeface="Source Sans Pro Light"/>
                </a:rPr>
                <a:t>groupid</a:t>
              </a: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  <a:ea typeface="+mn-ea"/>
                  <a:cs typeface="Helvetica" panose="020B0604020202020204" pitchFamily="34" charset="0"/>
                  <a:sym typeface="Source Sans Pro Light"/>
                </a:rPr>
                <a:t>() </a:t>
              </a:r>
              <a:r>
                <a:rPr lang="en-US" sz="1000" b="0" dirty="0" smtClean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rPr>
                <a:t>– fast run-length-type group id (class ‘</a:t>
              </a:r>
              <a:r>
                <a:rPr lang="en-US" sz="1000" b="0" dirty="0" err="1" smtClean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rPr>
                <a:t>qG</a:t>
              </a:r>
              <a:r>
                <a:rPr lang="en-US" sz="1000" b="0" dirty="0" smtClean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rPr>
                <a:t>‘)</a:t>
              </a:r>
              <a:endParaRPr lang="en-US" sz="100" b="0" dirty="0" smtClean="0">
                <a:solidFill>
                  <a:srgbClr val="000000"/>
                </a:solidFill>
                <a:sym typeface="Source Sans Pro Light"/>
              </a:endParaRPr>
            </a:p>
            <a:p>
              <a:pPr>
                <a:spcBef>
                  <a:spcPts val="0"/>
                </a:spcBef>
                <a:spcAft>
                  <a:spcPts val="3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defRPr>
              </a:pP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  <a:ea typeface="+mn-ea"/>
                  <a:cs typeface="Helvetica" panose="020B0604020202020204" pitchFamily="34" charset="0"/>
                  <a:sym typeface="Source Sans Pro Light"/>
                </a:rPr>
                <a:t>seqid() </a:t>
              </a:r>
              <a:r>
                <a:rPr lang="en-US" sz="1000" b="0" dirty="0" smtClean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rPr>
                <a:t>– group-id from integer-sequences </a:t>
              </a:r>
              <a:r>
                <a:rPr lang="en-US" sz="1000" b="0" dirty="0" smtClean="0">
                  <a:solidFill>
                    <a:srgbClr val="000000"/>
                  </a:solidFill>
                  <a:sym typeface="Source Sans Pro Light"/>
                </a:rPr>
                <a:t>(class ‘</a:t>
              </a:r>
              <a:r>
                <a:rPr lang="en-US" sz="1000" b="0" dirty="0" err="1" smtClean="0">
                  <a:solidFill>
                    <a:srgbClr val="000000"/>
                  </a:solidFill>
                  <a:sym typeface="Source Sans Pro Light"/>
                </a:rPr>
                <a:t>qG</a:t>
              </a:r>
              <a:r>
                <a:rPr lang="en-US" sz="1000" b="0" dirty="0" smtClean="0">
                  <a:solidFill>
                    <a:srgbClr val="000000"/>
                  </a:solidFill>
                  <a:sym typeface="Source Sans Pro Light"/>
                </a:rPr>
                <a:t>‘)</a:t>
              </a:r>
            </a:p>
            <a:p>
              <a:pPr>
                <a:spcBef>
                  <a:spcPts val="0"/>
                </a:spcBef>
                <a:spcAft>
                  <a:spcPts val="3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defRPr>
              </a:pPr>
              <a:endParaRPr lang="en-US" sz="100" b="0" dirty="0" smtClean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endParaRPr>
            </a:p>
            <a:p>
              <a:pPr>
                <a:spcBef>
                  <a:spcPts val="0"/>
                </a:spcBef>
                <a:spcAft>
                  <a:spcPts val="3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defRPr>
              </a:pPr>
              <a:r>
                <a:rPr lang="en-US" sz="900" b="0" dirty="0" err="1" smtClean="0">
                  <a:solidFill>
                    <a:srgbClr val="000000"/>
                  </a:solidFill>
                  <a:latin typeface="Lucida Console" panose="020B0609040504020204" pitchFamily="49" charset="0"/>
                  <a:ea typeface="+mn-ea"/>
                  <a:cs typeface="Helvetica" panose="020B0604020202020204" pitchFamily="34" charset="0"/>
                  <a:sym typeface="Source Sans Pro Light"/>
                </a:rPr>
                <a:t>radixorder</a:t>
              </a: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  <a:ea typeface="+mn-ea"/>
                  <a:cs typeface="Helvetica" panose="020B0604020202020204" pitchFamily="34" charset="0"/>
                  <a:sym typeface="Source Sans Pro Light"/>
                </a:rPr>
                <a:t>[v]() </a:t>
              </a:r>
              <a:r>
                <a:rPr lang="en-US" sz="1000" b="0" dirty="0" smtClean="0">
                  <a:solidFill>
                    <a:srgbClr val="000000"/>
                  </a:solidFill>
                  <a:sym typeface="Source Sans Pro Light"/>
                </a:rPr>
                <a:t>– fast Radix-based ordering</a:t>
              </a:r>
            </a:p>
            <a:p>
              <a:pPr>
                <a:spcBef>
                  <a:spcPts val="0"/>
                </a:spcBef>
                <a:spcAft>
                  <a:spcPts val="3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defRPr>
              </a:pPr>
              <a:endParaRPr lang="en-US" sz="100" b="0" dirty="0" smtClean="0">
                <a:solidFill>
                  <a:srgbClr val="000000"/>
                </a:solidFill>
                <a:sym typeface="Source Sans Pro Light"/>
              </a:endParaRPr>
            </a:p>
            <a:p>
              <a:pPr>
                <a:spcBef>
                  <a:spcPts val="0"/>
                </a:spcBef>
                <a:spcAft>
                  <a:spcPts val="3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defRPr>
              </a:pP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  <a:ea typeface="+mn-ea"/>
                  <a:cs typeface="Helvetica" panose="020B0604020202020204" pitchFamily="34" charset="0"/>
                  <a:sym typeface="Source Sans Pro Light"/>
                </a:rPr>
                <a:t>finteraction()</a:t>
              </a:r>
              <a:r>
                <a:rPr lang="en-US" sz="800" b="0" dirty="0" smtClean="0">
                  <a:solidFill>
                    <a:srgbClr val="000000"/>
                  </a:solidFill>
                  <a:latin typeface="Lucida Console" panose="020B0609040504020204" pitchFamily="49" charset="0"/>
                  <a:sym typeface="Source Sans Pro Light"/>
                </a:rPr>
                <a:t> </a:t>
              </a:r>
              <a:r>
                <a:rPr lang="en-US" sz="1000" b="0" dirty="0" smtClean="0">
                  <a:solidFill>
                    <a:srgbClr val="000000"/>
                  </a:solidFill>
                  <a:sym typeface="Source Sans Pro Light"/>
                </a:rPr>
                <a:t>– fast factor interactions</a:t>
              </a:r>
            </a:p>
            <a:p>
              <a:pPr>
                <a:spcBef>
                  <a:spcPts val="0"/>
                </a:spcBef>
                <a:spcAft>
                  <a:spcPts val="3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defRPr>
              </a:pPr>
              <a:endParaRPr lang="en-US" sz="100" b="0" dirty="0" smtClean="0">
                <a:solidFill>
                  <a:srgbClr val="000000"/>
                </a:solidFill>
                <a:sym typeface="Source Sans Pro Light"/>
              </a:endParaRPr>
            </a:p>
            <a:p>
              <a:pPr>
                <a:spcBef>
                  <a:spcPts val="0"/>
                </a:spcBef>
                <a:spcAft>
                  <a:spcPts val="3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defRPr>
              </a:pP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  <a:ea typeface="+mn-ea"/>
                  <a:cs typeface="Helvetica" panose="020B0604020202020204" pitchFamily="34" charset="0"/>
                  <a:sym typeface="Source Sans Pro Light"/>
                </a:rPr>
                <a:t>fdroplevels()</a:t>
              </a:r>
              <a:r>
                <a:rPr lang="en-US" sz="800" b="0" dirty="0" smtClean="0">
                  <a:solidFill>
                    <a:srgbClr val="000000"/>
                  </a:solidFill>
                  <a:latin typeface="Lucida Console" panose="020B0609040504020204" pitchFamily="49" charset="0"/>
                  <a:sym typeface="Source Sans Pro Light"/>
                </a:rPr>
                <a:t> </a:t>
              </a:r>
              <a:r>
                <a:rPr lang="en-US" sz="1000" b="0" dirty="0" smtClean="0">
                  <a:solidFill>
                    <a:srgbClr val="000000"/>
                  </a:solidFill>
                  <a:sym typeface="Source Sans Pro Light"/>
                </a:rPr>
                <a:t>– fast removal of unused factor levels</a:t>
              </a:r>
            </a:p>
            <a:p>
              <a:pPr>
                <a:spcBef>
                  <a:spcPts val="0"/>
                </a:spcBef>
                <a:spcAft>
                  <a:spcPts val="3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defRPr>
              </a:pPr>
              <a:endParaRPr lang="en-US" sz="100" b="0" dirty="0" smtClean="0">
                <a:solidFill>
                  <a:srgbClr val="000000"/>
                </a:solidFill>
                <a:sym typeface="Source Sans Pro Light"/>
              </a:endParaRPr>
            </a:p>
            <a:p>
              <a:pPr>
                <a:spcBef>
                  <a:spcPts val="0"/>
                </a:spcBef>
                <a:spcAft>
                  <a:spcPts val="3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defRPr>
              </a:pP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  <a:ea typeface="+mn-ea"/>
                  <a:cs typeface="Helvetica" panose="020B0604020202020204" pitchFamily="34" charset="0"/>
                  <a:sym typeface="Source Sans Pro Light"/>
                </a:rPr>
                <a:t>funique()</a:t>
              </a:r>
              <a:r>
                <a:rPr lang="en-US" sz="800" b="0" dirty="0" smtClean="0">
                  <a:solidFill>
                    <a:srgbClr val="000000"/>
                  </a:solidFill>
                  <a:latin typeface="Lucida Console" panose="020B0609040504020204" pitchFamily="49" charset="0"/>
                  <a:sym typeface="Source Sans Pro Light"/>
                </a:rPr>
                <a:t> </a:t>
              </a:r>
              <a:r>
                <a:rPr lang="en-US" sz="1000" b="0" dirty="0" smtClean="0">
                  <a:solidFill>
                    <a:srgbClr val="000000"/>
                  </a:solidFill>
                  <a:sym typeface="Source Sans Pro Light"/>
                </a:rPr>
                <a:t>– fast unique values / rows (by </a:t>
              </a:r>
              <a:r>
                <a:rPr lang="en-US" sz="1000" b="0" dirty="0" smtClean="0">
                  <a:solidFill>
                    <a:srgbClr val="000000"/>
                  </a:solidFill>
                  <a:latin typeface="Lucida Console" panose="020B0609040504020204" pitchFamily="49" charset="0"/>
                  <a:sym typeface="Source Sans Pro Light"/>
                </a:rPr>
                <a:t>cols</a:t>
              </a:r>
              <a:r>
                <a:rPr lang="en-US" sz="1000" b="0" dirty="0" smtClean="0">
                  <a:solidFill>
                    <a:srgbClr val="000000"/>
                  </a:solidFill>
                  <a:sym typeface="Source Sans Pro Light"/>
                </a:rPr>
                <a:t>)</a:t>
              </a:r>
              <a:endParaRPr lang="en-US" sz="1000" b="0" dirty="0">
                <a:solidFill>
                  <a:srgbClr val="000000"/>
                </a:solidFill>
                <a:sym typeface="Source Sans Pro Light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7124372" y="9056945"/>
            <a:ext cx="3168389" cy="1421753"/>
            <a:chOff x="7124372" y="8961151"/>
            <a:chExt cx="3168389" cy="1421753"/>
          </a:xfrm>
        </p:grpSpPr>
        <p:sp>
          <p:nvSpPr>
            <p:cNvPr id="98" name="Useful Elements"/>
            <p:cNvSpPr txBox="1"/>
            <p:nvPr/>
          </p:nvSpPr>
          <p:spPr>
            <a:xfrm>
              <a:off x="7124372" y="9053046"/>
              <a:ext cx="1811393" cy="25199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12700" tIns="12700" rIns="12700" bIns="12700" anchor="ctr">
              <a:spAutoFit/>
            </a:bodyPr>
            <a:lstStyle/>
            <a:p>
              <a:pPr lvl="1" indent="0">
                <a:lnSpc>
                  <a:spcPct val="80000"/>
                </a:lnSpc>
                <a:spcBef>
                  <a:spcPts val="0"/>
                </a:spcBef>
                <a:defRPr sz="2500" b="0">
                  <a:solidFill>
                    <a:srgbClr val="628DB5"/>
                  </a:solidFill>
                </a:defRPr>
              </a:pPr>
              <a:r>
                <a:rPr lang="en-US" sz="1800" b="0" dirty="0" smtClean="0">
                  <a:solidFill>
                    <a:srgbClr val="C70968"/>
                  </a:solidFill>
                </a:rPr>
                <a:t>Quick Conversions</a:t>
              </a:r>
              <a:endParaRPr lang="en-US" sz="1800" b="0" dirty="0">
                <a:solidFill>
                  <a:srgbClr val="C70968"/>
                </a:solidFill>
              </a:endParaRPr>
            </a:p>
          </p:txBody>
        </p:sp>
        <p:sp>
          <p:nvSpPr>
            <p:cNvPr id="99" name="Line"/>
            <p:cNvSpPr/>
            <p:nvPr/>
          </p:nvSpPr>
          <p:spPr>
            <a:xfrm>
              <a:off x="7124372" y="8961151"/>
              <a:ext cx="3079672" cy="1"/>
            </a:xfrm>
            <a:prstGeom prst="line">
              <a:avLst/>
            </a:prstGeom>
            <a:ln w="3175">
              <a:solidFill>
                <a:srgbClr val="767C85"/>
              </a:solidFill>
              <a:miter lim="400000"/>
            </a:ln>
          </p:spPr>
          <p:txBody>
            <a:bodyPr lIns="54570" tIns="54570" rIns="54570" bIns="54570" anchor="ctr"/>
            <a:lstStyle/>
            <a:p>
              <a:pPr>
                <a:lnSpc>
                  <a:spcPct val="80000"/>
                </a:lnSpc>
                <a:spcBef>
                  <a:spcPts val="600"/>
                </a:spcBef>
                <a:defRPr b="0">
                  <a:solidFill>
                    <a:srgbClr val="000000"/>
                  </a:solidFill>
                </a:defRPr>
              </a:pPr>
              <a:endParaRPr lang="en-US" dirty="0"/>
            </a:p>
          </p:txBody>
        </p:sp>
        <p:sp>
          <p:nvSpPr>
            <p:cNvPr id="100" name="Use headers, colors, and/or backgrounds to separate or group together sections."/>
            <p:cNvSpPr txBox="1"/>
            <p:nvPr/>
          </p:nvSpPr>
          <p:spPr>
            <a:xfrm>
              <a:off x="7124372" y="9390325"/>
              <a:ext cx="3168389" cy="99257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spcBef>
                  <a:spcPts val="0"/>
                </a:spcBef>
                <a:spcAft>
                  <a:spcPts val="3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defRPr>
              </a:pP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  <a:cs typeface="Helvetica" panose="020B0604020202020204" pitchFamily="34" charset="0"/>
                  <a:sym typeface="Source Sans Pro Light"/>
                </a:rPr>
                <a:t>qDF</a:t>
              </a: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  <a:sym typeface="Source Sans Pro Light"/>
                </a:rPr>
                <a:t>(), qDT(), qTBL(), </a:t>
              </a:r>
              <a:r>
                <a:rPr lang="en-US" sz="1000" b="0" dirty="0" smtClean="0">
                  <a:solidFill>
                    <a:srgbClr val="000000"/>
                  </a:solidFill>
                  <a:sym typeface="Source Sans Pro Light"/>
                </a:rPr>
                <a:t>– convert vectors, arrays, data.frames or lists to data.frame, data.table or tibble</a:t>
              </a:r>
            </a:p>
            <a:p>
              <a:pPr>
                <a:spcBef>
                  <a:spcPts val="0"/>
                </a:spcBef>
                <a:spcAft>
                  <a:spcPts val="3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defRPr>
              </a:pPr>
              <a:endParaRPr lang="en-US" sz="100" b="0" dirty="0" smtClean="0">
                <a:solidFill>
                  <a:srgbClr val="000000"/>
                </a:solidFill>
                <a:sym typeface="Source Sans Pro Light"/>
              </a:endParaRPr>
            </a:p>
            <a:p>
              <a:pPr>
                <a:spcBef>
                  <a:spcPts val="0"/>
                </a:spcBef>
                <a:spcAft>
                  <a:spcPts val="3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defRPr>
              </a:pP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  <a:ea typeface="+mn-ea"/>
                  <a:cs typeface="Helvetica" panose="020B0604020202020204" pitchFamily="34" charset="0"/>
                  <a:sym typeface="Source Sans Pro Light"/>
                </a:rPr>
                <a:t>qM() </a:t>
              </a:r>
              <a:r>
                <a:rPr lang="en-US" sz="1000" b="0" dirty="0" smtClean="0">
                  <a:solidFill>
                    <a:srgbClr val="000000"/>
                  </a:solidFill>
                  <a:sym typeface="Source Sans Pro Light"/>
                </a:rPr>
                <a:t>– to matrix</a:t>
              </a:r>
              <a:r>
                <a:rPr lang="en-US" sz="1100" b="0" dirty="0" smtClean="0">
                  <a:solidFill>
                    <a:srgbClr val="000000"/>
                  </a:solidFill>
                  <a:sym typeface="Source Sans Pro Light"/>
                </a:rPr>
                <a:t>,  </a:t>
              </a: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  <a:ea typeface="+mn-ea"/>
                  <a:cs typeface="Helvetica" panose="020B0604020202020204" pitchFamily="34" charset="0"/>
                  <a:sym typeface="Source Sans Pro Light"/>
                </a:rPr>
                <a:t>m[r/c]tl() </a:t>
              </a:r>
              <a:r>
                <a:rPr lang="en-US" sz="1000" b="0" dirty="0" smtClean="0">
                  <a:solidFill>
                    <a:srgbClr val="000000"/>
                  </a:solidFill>
                  <a:sym typeface="Source Sans Pro Light"/>
                </a:rPr>
                <a:t>– matrix rows/cols to list</a:t>
              </a:r>
            </a:p>
            <a:p>
              <a:pPr>
                <a:spcBef>
                  <a:spcPts val="0"/>
                </a:spcBef>
                <a:spcAft>
                  <a:spcPts val="3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defRPr>
              </a:pPr>
              <a:endParaRPr lang="en-US" sz="100" b="0" dirty="0" smtClean="0">
                <a:solidFill>
                  <a:srgbClr val="000000"/>
                </a:solidFill>
                <a:sym typeface="Source Sans Pro Light"/>
              </a:endParaRPr>
            </a:p>
            <a:p>
              <a:pPr>
                <a:spcBef>
                  <a:spcPts val="0"/>
                </a:spcBef>
                <a:spcAft>
                  <a:spcPts val="3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defRPr>
              </a:pPr>
              <a:r>
                <a:rPr lang="en-US" sz="900" b="0" dirty="0" err="1">
                  <a:solidFill>
                    <a:srgbClr val="000000"/>
                  </a:solidFill>
                  <a:latin typeface="Lucida Console" panose="020B0609040504020204" pitchFamily="49" charset="0"/>
                  <a:ea typeface="+mn-ea"/>
                  <a:cs typeface="Helvetica" panose="020B0604020202020204" pitchFamily="34" charset="0"/>
                  <a:sym typeface="Source Sans Pro Light"/>
                </a:rPr>
                <a:t>a</a:t>
              </a:r>
              <a:r>
                <a:rPr lang="en-US" sz="900" b="0" dirty="0" err="1" smtClean="0">
                  <a:solidFill>
                    <a:srgbClr val="000000"/>
                  </a:solidFill>
                  <a:latin typeface="Lucida Console" panose="020B0609040504020204" pitchFamily="49" charset="0"/>
                  <a:ea typeface="+mn-ea"/>
                  <a:cs typeface="Helvetica" panose="020B0604020202020204" pitchFamily="34" charset="0"/>
                  <a:sym typeface="Source Sans Pro Light"/>
                </a:rPr>
                <a:t>s_numeric_factor</a:t>
              </a: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  <a:ea typeface="+mn-ea"/>
                  <a:cs typeface="Helvetica" panose="020B0604020202020204" pitchFamily="34" charset="0"/>
                  <a:sym typeface="Source Sans Pro Light"/>
                </a:rPr>
                <a:t>(), </a:t>
              </a:r>
              <a:r>
                <a:rPr lang="en-US" sz="900" b="0" dirty="0" err="1" smtClean="0">
                  <a:solidFill>
                    <a:srgbClr val="000000"/>
                  </a:solidFill>
                  <a:latin typeface="Lucida Console" panose="020B0609040504020204" pitchFamily="49" charset="0"/>
                  <a:ea typeface="+mn-ea"/>
                  <a:cs typeface="Helvetica" panose="020B0604020202020204" pitchFamily="34" charset="0"/>
                  <a:sym typeface="Source Sans Pro Light"/>
                </a:rPr>
                <a:t>as_character_factor</a:t>
              </a: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  <a:ea typeface="+mn-ea"/>
                  <a:cs typeface="Helvetica" panose="020B0604020202020204" pitchFamily="34" charset="0"/>
                  <a:sym typeface="Source Sans Pro Light"/>
                </a:rPr>
                <a:t>()</a:t>
              </a:r>
            </a:p>
            <a:p>
              <a:pPr>
                <a:spcBef>
                  <a:spcPts val="0"/>
                </a:spcBef>
                <a:spcAft>
                  <a:spcPts val="3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defRPr>
              </a:pPr>
              <a:r>
                <a:rPr lang="en-US" sz="1000" b="0" dirty="0" smtClean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rPr>
                <a:t>– convert factors or all factors in a list / data.frame</a:t>
              </a:r>
              <a:endParaRPr lang="en-US" sz="1000" b="0" dirty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endParaRPr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10540889" y="3899168"/>
            <a:ext cx="3168389" cy="2731343"/>
            <a:chOff x="7124372" y="8961151"/>
            <a:chExt cx="3168389" cy="2731343"/>
          </a:xfrm>
        </p:grpSpPr>
        <p:sp>
          <p:nvSpPr>
            <p:cNvPr id="105" name="Useful Elements"/>
            <p:cNvSpPr txBox="1"/>
            <p:nvPr/>
          </p:nvSpPr>
          <p:spPr>
            <a:xfrm>
              <a:off x="7124372" y="9053046"/>
              <a:ext cx="1489190" cy="25199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12700" tIns="12700" rIns="12700" bIns="12700" anchor="ctr">
              <a:spAutoFit/>
            </a:bodyPr>
            <a:lstStyle/>
            <a:p>
              <a:pPr lvl="1" indent="0">
                <a:lnSpc>
                  <a:spcPct val="80000"/>
                </a:lnSpc>
                <a:spcBef>
                  <a:spcPts val="0"/>
                </a:spcBef>
                <a:defRPr sz="2500" b="0">
                  <a:solidFill>
                    <a:srgbClr val="628DB5"/>
                  </a:solidFill>
                </a:defRPr>
              </a:pPr>
              <a:r>
                <a:rPr lang="en-US" sz="1800" b="0" dirty="0" smtClean="0">
                  <a:solidFill>
                    <a:srgbClr val="C70968"/>
                  </a:solidFill>
                </a:rPr>
                <a:t>List-Processing</a:t>
              </a:r>
              <a:endParaRPr lang="en-US" sz="1800" b="0" dirty="0">
                <a:solidFill>
                  <a:srgbClr val="C70968"/>
                </a:solidFill>
              </a:endParaRPr>
            </a:p>
          </p:txBody>
        </p:sp>
        <p:sp>
          <p:nvSpPr>
            <p:cNvPr id="106" name="Line"/>
            <p:cNvSpPr/>
            <p:nvPr/>
          </p:nvSpPr>
          <p:spPr>
            <a:xfrm>
              <a:off x="7124372" y="8961151"/>
              <a:ext cx="3079672" cy="1"/>
            </a:xfrm>
            <a:prstGeom prst="line">
              <a:avLst/>
            </a:prstGeom>
            <a:ln w="3175">
              <a:solidFill>
                <a:srgbClr val="767C85"/>
              </a:solidFill>
              <a:miter lim="400000"/>
            </a:ln>
          </p:spPr>
          <p:txBody>
            <a:bodyPr lIns="54570" tIns="54570" rIns="54570" bIns="54570" anchor="ctr"/>
            <a:lstStyle/>
            <a:p>
              <a:pPr>
                <a:lnSpc>
                  <a:spcPct val="80000"/>
                </a:lnSpc>
                <a:spcBef>
                  <a:spcPts val="600"/>
                </a:spcBef>
                <a:defRPr b="0">
                  <a:solidFill>
                    <a:srgbClr val="000000"/>
                  </a:solidFill>
                </a:defRPr>
              </a:pPr>
              <a:endParaRPr lang="en-US" dirty="0"/>
            </a:p>
          </p:txBody>
        </p:sp>
        <p:sp>
          <p:nvSpPr>
            <p:cNvPr id="107" name="Use headers, colors, and/or backgrounds to separate or group together sections."/>
            <p:cNvSpPr txBox="1"/>
            <p:nvPr/>
          </p:nvSpPr>
          <p:spPr>
            <a:xfrm>
              <a:off x="7124372" y="9390325"/>
              <a:ext cx="3168389" cy="230216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spcBef>
                  <a:spcPts val="0"/>
                </a:spcBef>
                <a:spcAft>
                  <a:spcPts val="3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defRPr>
              </a:pPr>
              <a:r>
                <a:rPr lang="en-US" sz="1100" b="0" dirty="0" smtClean="0">
                  <a:solidFill>
                    <a:srgbClr val="000000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+mn-cs"/>
                  <a:sym typeface="Source Sans Pro Light"/>
                </a:rPr>
                <a:t>Functions to process (nested) lists (of data objects)</a:t>
              </a:r>
            </a:p>
            <a:p>
              <a:pPr>
                <a:lnSpc>
                  <a:spcPct val="90000"/>
                </a:lnSpc>
                <a:spcBef>
                  <a:spcPts val="300"/>
                </a:spcBef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defRPr>
              </a:pPr>
              <a:endParaRPr lang="en-US" sz="400" b="0" dirty="0" smtClean="0">
                <a:solidFill>
                  <a:srgbClr val="000000"/>
                </a:solidFill>
                <a:latin typeface="Lucida Console" panose="020B0609040504020204" pitchFamily="49" charset="0"/>
                <a:sym typeface="Source Sans Pro Light"/>
              </a:endParaRPr>
            </a:p>
            <a:p>
              <a:pPr>
                <a:spcBef>
                  <a:spcPts val="0"/>
                </a:spcBef>
                <a:spcAft>
                  <a:spcPts val="3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defRPr>
              </a:pP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  <a:cs typeface="Helvetica" panose="020B0604020202020204" pitchFamily="34" charset="0"/>
                  <a:sym typeface="Source Sans Pro Light"/>
                </a:rPr>
                <a:t>ldepth</a:t>
              </a: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  <a:sym typeface="Source Sans Pro Light"/>
                </a:rPr>
                <a:t>() </a:t>
              </a:r>
              <a:r>
                <a:rPr lang="en-US" sz="1000" b="0" dirty="0" smtClean="0">
                  <a:solidFill>
                    <a:srgbClr val="000000"/>
                  </a:solidFill>
                  <a:sym typeface="Source Sans Pro Light"/>
                </a:rPr>
                <a:t>– level of nesting of list</a:t>
              </a:r>
            </a:p>
            <a:p>
              <a:pPr>
                <a:spcBef>
                  <a:spcPts val="0"/>
                </a:spcBef>
                <a:spcAft>
                  <a:spcPts val="3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defRPr>
              </a:pPr>
              <a:r>
                <a:rPr lang="en-US" sz="900" b="0" dirty="0" err="1" smtClean="0">
                  <a:solidFill>
                    <a:srgbClr val="000000"/>
                  </a:solidFill>
                  <a:latin typeface="Lucida Console" panose="020B0609040504020204" pitchFamily="49" charset="0"/>
                  <a:cs typeface="Helvetica" panose="020B0604020202020204" pitchFamily="34" charset="0"/>
                  <a:sym typeface="Source Sans Pro Light"/>
                </a:rPr>
                <a:t>is_unlistable</a:t>
              </a: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  <a:sym typeface="Source Sans Pro Light"/>
                </a:rPr>
                <a:t>() </a:t>
              </a:r>
              <a:r>
                <a:rPr lang="en-US" sz="1000" b="0" dirty="0" smtClean="0">
                  <a:solidFill>
                    <a:srgbClr val="000000"/>
                  </a:solidFill>
                  <a:sym typeface="Source Sans Pro Light"/>
                </a:rPr>
                <a:t>– is list composed of atomic objects</a:t>
              </a:r>
            </a:p>
            <a:p>
              <a:pPr>
                <a:spcBef>
                  <a:spcPts val="0"/>
                </a:spcBef>
                <a:spcAft>
                  <a:spcPts val="3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defRPr>
              </a:pP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  <a:cs typeface="Helvetica" panose="020B0604020202020204" pitchFamily="34" charset="0"/>
                  <a:sym typeface="Source Sans Pro Light"/>
                </a:rPr>
                <a:t>has_elem</a:t>
              </a: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  <a:sym typeface="Source Sans Pro Light"/>
                </a:rPr>
                <a:t>() </a:t>
              </a:r>
              <a:r>
                <a:rPr lang="en-US" sz="1000" b="0" dirty="0" smtClean="0">
                  <a:solidFill>
                    <a:srgbClr val="000000"/>
                  </a:solidFill>
                  <a:sym typeface="Source Sans Pro Light"/>
                </a:rPr>
                <a:t>– search if list contains certain elements</a:t>
              </a:r>
            </a:p>
            <a:p>
              <a:pPr>
                <a:spcBef>
                  <a:spcPts val="0"/>
                </a:spcBef>
                <a:spcAft>
                  <a:spcPts val="3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defRPr>
              </a:pPr>
              <a:r>
                <a:rPr lang="en-US" sz="900" b="0" dirty="0">
                  <a:solidFill>
                    <a:srgbClr val="000000"/>
                  </a:solidFill>
                  <a:latin typeface="Lucida Console" panose="020B0609040504020204" pitchFamily="49" charset="0"/>
                  <a:cs typeface="Helvetica" panose="020B0604020202020204" pitchFamily="34" charset="0"/>
                  <a:sym typeface="Source Sans Pro Light"/>
                </a:rPr>
                <a:t>get_elem</a:t>
              </a:r>
              <a:r>
                <a:rPr lang="en-US" sz="900" b="0" dirty="0">
                  <a:solidFill>
                    <a:srgbClr val="000000"/>
                  </a:solidFill>
                  <a:latin typeface="Lucida Console" panose="020B0609040504020204" pitchFamily="49" charset="0"/>
                  <a:sym typeface="Source Sans Pro Light"/>
                </a:rPr>
                <a:t>() </a:t>
              </a:r>
              <a:r>
                <a:rPr lang="en-US" sz="1000" b="0" dirty="0">
                  <a:solidFill>
                    <a:srgbClr val="000000"/>
                  </a:solidFill>
                  <a:sym typeface="Source Sans Pro Light"/>
                </a:rPr>
                <a:t>– pull out elements from list / subset list</a:t>
              </a:r>
              <a:endParaRPr lang="en-US" sz="1000" b="0" dirty="0" smtClean="0">
                <a:solidFill>
                  <a:srgbClr val="000000"/>
                </a:solidFill>
                <a:sym typeface="Source Sans Pro Light"/>
              </a:endParaRPr>
            </a:p>
            <a:p>
              <a:pPr>
                <a:spcBef>
                  <a:spcPts val="0"/>
                </a:spcBef>
                <a:spcAft>
                  <a:spcPts val="3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defRPr>
              </a:pP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  <a:cs typeface="Helvetica" panose="020B0604020202020204" pitchFamily="34" charset="0"/>
                  <a:sym typeface="Source Sans Pro Light"/>
                </a:rPr>
                <a:t>atomic_elem[&lt;-](), list_elem[&lt;-]() </a:t>
              </a:r>
              <a:r>
                <a:rPr lang="en-US" sz="1000" b="0" dirty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rPr>
                <a:t>– get list with atomic / </a:t>
              </a:r>
              <a:r>
                <a:rPr lang="en-US" sz="1000" b="0" dirty="0" smtClean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rPr>
                <a:t>sub-list </a:t>
              </a:r>
              <a:r>
                <a:rPr lang="en-US" sz="1000" b="0" dirty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rPr>
                <a:t>elements, </a:t>
              </a:r>
              <a:r>
                <a:rPr lang="en-US" sz="1000" b="0" dirty="0" smtClean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rPr>
                <a:t>examining only first </a:t>
              </a:r>
              <a:r>
                <a:rPr lang="en-US" sz="1000" b="0" dirty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rPr>
                <a:t>level </a:t>
              </a:r>
              <a:r>
                <a:rPr lang="en-US" sz="1000" b="0" dirty="0" smtClean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rPr>
                <a:t>of list</a:t>
              </a:r>
              <a:endParaRPr lang="en-US" sz="900" b="0" dirty="0" smtClean="0">
                <a:solidFill>
                  <a:srgbClr val="000000"/>
                </a:solidFill>
                <a:latin typeface="Lucida Console" panose="020B0609040504020204" pitchFamily="49" charset="0"/>
                <a:cs typeface="Helvetica" panose="020B0604020202020204" pitchFamily="34" charset="0"/>
                <a:sym typeface="Source Sans Pro Light"/>
              </a:endParaRPr>
            </a:p>
            <a:p>
              <a:pPr>
                <a:spcBef>
                  <a:spcPts val="0"/>
                </a:spcBef>
                <a:spcAft>
                  <a:spcPts val="3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defRPr>
              </a:pP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  <a:cs typeface="Helvetica" panose="020B0604020202020204" pitchFamily="34" charset="0"/>
                  <a:sym typeface="Source Sans Pro Light"/>
                </a:rPr>
                <a:t>reg_elem</a:t>
              </a: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  <a:sym typeface="Source Sans Pro Light"/>
                </a:rPr>
                <a:t>(), irreg_elem() </a:t>
              </a:r>
              <a:r>
                <a:rPr lang="en-US" sz="1000" b="0" dirty="0" smtClean="0">
                  <a:solidFill>
                    <a:srgbClr val="000000"/>
                  </a:solidFill>
                  <a:sym typeface="Source Sans Pro Light"/>
                </a:rPr>
                <a:t>– get full list tree leading to atomic (‘regular‘) or non-atomic (‘irregular‘) elements</a:t>
              </a:r>
              <a:endParaRPr lang="en-US" sz="100" b="0" dirty="0" smtClean="0">
                <a:solidFill>
                  <a:srgbClr val="000000"/>
                </a:solidFill>
                <a:sym typeface="Source Sans Pro Light"/>
              </a:endParaRPr>
            </a:p>
            <a:p>
              <a:pPr>
                <a:spcBef>
                  <a:spcPts val="0"/>
                </a:spcBef>
                <a:spcAft>
                  <a:spcPts val="3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defRPr>
              </a:pP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  <a:ea typeface="+mn-ea"/>
                  <a:cs typeface="Helvetica" panose="020B0604020202020204" pitchFamily="34" charset="0"/>
                  <a:sym typeface="Source Sans Pro Light"/>
                </a:rPr>
                <a:t>rsplit() </a:t>
              </a:r>
              <a:r>
                <a:rPr lang="en-US" sz="1000" b="0" dirty="0" smtClean="0">
                  <a:solidFill>
                    <a:srgbClr val="000000"/>
                  </a:solidFill>
                  <a:sym typeface="Source Sans Pro Light"/>
                </a:rPr>
                <a:t>– efficient (recursive) splitting</a:t>
              </a:r>
            </a:p>
            <a:p>
              <a:pPr>
                <a:spcBef>
                  <a:spcPts val="0"/>
                </a:spcBef>
                <a:spcAft>
                  <a:spcPts val="3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defRPr>
              </a:pP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  <a:cs typeface="Helvetica" panose="020B0604020202020204" pitchFamily="34" charset="0"/>
                  <a:sym typeface="Source Sans Pro Light"/>
                </a:rPr>
                <a:t>rapply2d() </a:t>
              </a:r>
              <a:r>
                <a:rPr lang="en-US" sz="1000" b="0" dirty="0" smtClean="0">
                  <a:solidFill>
                    <a:srgbClr val="000000"/>
                  </a:solidFill>
                  <a:sym typeface="Source Sans Pro Light"/>
                </a:rPr>
                <a:t>– recursive apply to lists of data objects</a:t>
              </a:r>
            </a:p>
            <a:p>
              <a:pPr>
                <a:spcBef>
                  <a:spcPts val="0"/>
                </a:spcBef>
                <a:spcAft>
                  <a:spcPts val="3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defRPr>
              </a:pP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  <a:cs typeface="Helvetica" panose="020B0604020202020204" pitchFamily="34" charset="0"/>
                  <a:sym typeface="Source Sans Pro Light"/>
                </a:rPr>
                <a:t>unlist2d() </a:t>
              </a:r>
              <a:r>
                <a:rPr lang="en-US" sz="1000" b="0" dirty="0" smtClean="0">
                  <a:solidFill>
                    <a:srgbClr val="000000"/>
                  </a:solidFill>
                  <a:sym typeface="Source Sans Pro Light"/>
                </a:rPr>
                <a:t>– recursive row-binding to data.frame</a:t>
              </a:r>
              <a:endParaRPr lang="en-US" sz="1000" b="0" dirty="0">
                <a:solidFill>
                  <a:srgbClr val="000000"/>
                </a:solidFill>
                <a:sym typeface="Source Sans Pro Light"/>
              </a:endParaRPr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10540889" y="6729158"/>
            <a:ext cx="3168389" cy="1660280"/>
            <a:chOff x="7124372" y="8961151"/>
            <a:chExt cx="3168389" cy="1660280"/>
          </a:xfrm>
        </p:grpSpPr>
        <p:sp>
          <p:nvSpPr>
            <p:cNvPr id="109" name="Useful Elements"/>
            <p:cNvSpPr txBox="1"/>
            <p:nvPr/>
          </p:nvSpPr>
          <p:spPr>
            <a:xfrm>
              <a:off x="7124372" y="9053046"/>
              <a:ext cx="1893147" cy="25199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12700" tIns="12700" rIns="12700" bIns="12700" anchor="ctr">
              <a:spAutoFit/>
            </a:bodyPr>
            <a:lstStyle/>
            <a:p>
              <a:pPr lvl="1" indent="0">
                <a:lnSpc>
                  <a:spcPct val="80000"/>
                </a:lnSpc>
                <a:spcBef>
                  <a:spcPts val="0"/>
                </a:spcBef>
                <a:defRPr sz="2500" b="0">
                  <a:solidFill>
                    <a:srgbClr val="628DB5"/>
                  </a:solidFill>
                </a:defRPr>
              </a:pPr>
              <a:r>
                <a:rPr lang="en-US" sz="1800" b="0" dirty="0" smtClean="0">
                  <a:solidFill>
                    <a:srgbClr val="C70968"/>
                  </a:solidFill>
                </a:rPr>
                <a:t>Summary Statistics</a:t>
              </a:r>
              <a:endParaRPr lang="en-US" sz="1800" b="0" dirty="0">
                <a:solidFill>
                  <a:srgbClr val="C70968"/>
                </a:solidFill>
              </a:endParaRPr>
            </a:p>
          </p:txBody>
        </p:sp>
        <p:sp>
          <p:nvSpPr>
            <p:cNvPr id="110" name="Line"/>
            <p:cNvSpPr/>
            <p:nvPr/>
          </p:nvSpPr>
          <p:spPr>
            <a:xfrm>
              <a:off x="7124372" y="8961151"/>
              <a:ext cx="3079672" cy="1"/>
            </a:xfrm>
            <a:prstGeom prst="line">
              <a:avLst/>
            </a:prstGeom>
            <a:ln w="3175">
              <a:solidFill>
                <a:srgbClr val="767C85"/>
              </a:solidFill>
              <a:miter lim="400000"/>
            </a:ln>
          </p:spPr>
          <p:txBody>
            <a:bodyPr lIns="54570" tIns="54570" rIns="54570" bIns="54570" anchor="ctr"/>
            <a:lstStyle/>
            <a:p>
              <a:pPr>
                <a:lnSpc>
                  <a:spcPct val="80000"/>
                </a:lnSpc>
                <a:spcBef>
                  <a:spcPts val="600"/>
                </a:spcBef>
                <a:defRPr b="0">
                  <a:solidFill>
                    <a:srgbClr val="000000"/>
                  </a:solidFill>
                </a:defRPr>
              </a:pPr>
              <a:endParaRPr lang="en-US" dirty="0"/>
            </a:p>
          </p:txBody>
        </p:sp>
        <p:sp>
          <p:nvSpPr>
            <p:cNvPr id="111" name="Use headers, colors, and/or backgrounds to separate or group together sections."/>
            <p:cNvSpPr txBox="1"/>
            <p:nvPr/>
          </p:nvSpPr>
          <p:spPr>
            <a:xfrm>
              <a:off x="7124372" y="9390325"/>
              <a:ext cx="3168389" cy="123110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spcBef>
                  <a:spcPts val="0"/>
                </a:spcBef>
                <a:spcAft>
                  <a:spcPts val="3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defRPr>
              </a:pP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  <a:cs typeface="Helvetica" panose="020B0604020202020204" pitchFamily="34" charset="0"/>
                  <a:sym typeface="Source Sans Pro Light"/>
                </a:rPr>
                <a:t>qsu</a:t>
              </a: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  <a:sym typeface="Source Sans Pro Light"/>
                </a:rPr>
                <a:t>() </a:t>
              </a:r>
              <a:r>
                <a:rPr lang="en-US" sz="1000" b="0" dirty="0" smtClean="0">
                  <a:solidFill>
                    <a:srgbClr val="000000"/>
                  </a:solidFill>
                  <a:sym typeface="Source Sans Pro Light"/>
                </a:rPr>
                <a:t>– fast (grouped, weighted, panel-decomposed) summary statistics for cross-sectional and panel data</a:t>
              </a:r>
              <a:endParaRPr lang="en-US" sz="100" b="0" dirty="0" smtClean="0">
                <a:solidFill>
                  <a:srgbClr val="000000"/>
                </a:solidFill>
                <a:sym typeface="Source Sans Pro Light"/>
              </a:endParaRPr>
            </a:p>
            <a:p>
              <a:pPr>
                <a:spcBef>
                  <a:spcPts val="0"/>
                </a:spcBef>
                <a:spcAft>
                  <a:spcPts val="3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defRPr>
              </a:pP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  <a:ea typeface="+mn-ea"/>
                  <a:cs typeface="Helvetica" panose="020B0604020202020204" pitchFamily="34" charset="0"/>
                  <a:sym typeface="Source Sans Pro Light"/>
                </a:rPr>
                <a:t>descr() </a:t>
              </a:r>
              <a:r>
                <a:rPr lang="en-US" sz="1000" b="0" dirty="0" smtClean="0">
                  <a:solidFill>
                    <a:srgbClr val="000000"/>
                  </a:solidFill>
                  <a:sym typeface="Source Sans Pro Light"/>
                </a:rPr>
                <a:t>– detailed statistical description of data.frame</a:t>
              </a:r>
            </a:p>
            <a:p>
              <a:pPr>
                <a:spcBef>
                  <a:spcPts val="0"/>
                </a:spcBef>
                <a:spcAft>
                  <a:spcPts val="3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defRPr>
              </a:pP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  <a:cs typeface="Helvetica" panose="020B0604020202020204" pitchFamily="34" charset="0"/>
                  <a:sym typeface="Source Sans Pro Light"/>
                </a:rPr>
                <a:t>varying() </a:t>
              </a:r>
              <a:r>
                <a:rPr lang="en-US" sz="1000" b="0" dirty="0" smtClean="0">
                  <a:solidFill>
                    <a:srgbClr val="000000"/>
                  </a:solidFill>
                  <a:sym typeface="Source Sans Pro Light"/>
                </a:rPr>
                <a:t>– check variation within groups (panel-id‘s)</a:t>
              </a:r>
            </a:p>
            <a:p>
              <a:pPr>
                <a:spcBef>
                  <a:spcPts val="0"/>
                </a:spcBef>
                <a:spcAft>
                  <a:spcPts val="3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defRPr>
              </a:pP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  <a:cs typeface="Helvetica" panose="020B0604020202020204" pitchFamily="34" charset="0"/>
                  <a:sym typeface="Source Sans Pro Light"/>
                </a:rPr>
                <a:t>pwcor(), pwcov(), </a:t>
              </a:r>
              <a:r>
                <a:rPr lang="en-US" sz="900" b="0" dirty="0" err="1" smtClean="0">
                  <a:solidFill>
                    <a:srgbClr val="000000"/>
                  </a:solidFill>
                  <a:latin typeface="Lucida Console" panose="020B0609040504020204" pitchFamily="49" charset="0"/>
                  <a:cs typeface="Helvetica" panose="020B0604020202020204" pitchFamily="34" charset="0"/>
                  <a:sym typeface="Source Sans Pro Light"/>
                </a:rPr>
                <a:t>pwnobs</a:t>
              </a: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  <a:cs typeface="Helvetica" panose="020B0604020202020204" pitchFamily="34" charset="0"/>
                  <a:sym typeface="Source Sans Pro Light"/>
                </a:rPr>
                <a:t>() </a:t>
              </a:r>
              <a:r>
                <a:rPr lang="en-US" sz="1000" b="0" dirty="0" smtClean="0">
                  <a:solidFill>
                    <a:srgbClr val="000000"/>
                  </a:solidFill>
                  <a:sym typeface="Source Sans Pro Light"/>
                </a:rPr>
                <a:t>– pairwise correlations, covariance and obs. (with P-value and pretty printing)</a:t>
              </a:r>
            </a:p>
            <a:p>
              <a:pPr>
                <a:spcBef>
                  <a:spcPts val="0"/>
                </a:spcBef>
                <a:spcAft>
                  <a:spcPts val="3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defRPr>
              </a:pPr>
              <a:endParaRPr lang="en-US" sz="1000" b="0" dirty="0" smtClean="0">
                <a:solidFill>
                  <a:srgbClr val="000000"/>
                </a:solidFill>
                <a:sym typeface="Source Sans Pro Light"/>
              </a:endParaRPr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10540889" y="9553141"/>
            <a:ext cx="3168389" cy="860061"/>
            <a:chOff x="7124372" y="8961151"/>
            <a:chExt cx="3168389" cy="860061"/>
          </a:xfrm>
        </p:grpSpPr>
        <p:sp>
          <p:nvSpPr>
            <p:cNvPr id="113" name="Useful Elements"/>
            <p:cNvSpPr txBox="1"/>
            <p:nvPr/>
          </p:nvSpPr>
          <p:spPr>
            <a:xfrm>
              <a:off x="7124372" y="9053046"/>
              <a:ext cx="1611018" cy="25199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12700" tIns="12700" rIns="12700" bIns="12700" anchor="ctr">
              <a:spAutoFit/>
            </a:bodyPr>
            <a:lstStyle/>
            <a:p>
              <a:pPr lvl="1" indent="0">
                <a:lnSpc>
                  <a:spcPct val="80000"/>
                </a:lnSpc>
                <a:spcBef>
                  <a:spcPts val="0"/>
                </a:spcBef>
                <a:defRPr sz="2500" b="0">
                  <a:solidFill>
                    <a:srgbClr val="628DB5"/>
                  </a:solidFill>
                </a:defRPr>
              </a:pPr>
              <a:r>
                <a:rPr lang="en-US" sz="1800" b="0" dirty="0" smtClean="0">
                  <a:solidFill>
                    <a:srgbClr val="C70968"/>
                  </a:solidFill>
                </a:rPr>
                <a:t>Utility Functions</a:t>
              </a:r>
              <a:endParaRPr lang="en-US" sz="1800" b="0" dirty="0">
                <a:solidFill>
                  <a:srgbClr val="C70968"/>
                </a:solidFill>
              </a:endParaRPr>
            </a:p>
          </p:txBody>
        </p:sp>
        <p:sp>
          <p:nvSpPr>
            <p:cNvPr id="114" name="Line"/>
            <p:cNvSpPr/>
            <p:nvPr/>
          </p:nvSpPr>
          <p:spPr>
            <a:xfrm>
              <a:off x="7124372" y="8961151"/>
              <a:ext cx="3079672" cy="1"/>
            </a:xfrm>
            <a:prstGeom prst="line">
              <a:avLst/>
            </a:prstGeom>
            <a:ln w="3175">
              <a:solidFill>
                <a:srgbClr val="767C85"/>
              </a:solidFill>
              <a:miter lim="400000"/>
            </a:ln>
          </p:spPr>
          <p:txBody>
            <a:bodyPr lIns="54570" tIns="54570" rIns="54570" bIns="54570" anchor="ctr"/>
            <a:lstStyle/>
            <a:p>
              <a:pPr>
                <a:lnSpc>
                  <a:spcPct val="80000"/>
                </a:lnSpc>
                <a:spcBef>
                  <a:spcPts val="600"/>
                </a:spcBef>
                <a:defRPr b="0">
                  <a:solidFill>
                    <a:srgbClr val="000000"/>
                  </a:solidFill>
                </a:defRPr>
              </a:pPr>
              <a:endParaRPr lang="en-US" dirty="0"/>
            </a:p>
          </p:txBody>
        </p:sp>
        <p:sp>
          <p:nvSpPr>
            <p:cNvPr id="115" name="Use headers, colors, and/or backgrounds to separate or group together sections."/>
            <p:cNvSpPr txBox="1"/>
            <p:nvPr/>
          </p:nvSpPr>
          <p:spPr>
            <a:xfrm>
              <a:off x="7124372" y="9390325"/>
              <a:ext cx="3168389" cy="43088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spcBef>
                  <a:spcPts val="0"/>
                </a:spcBef>
                <a:spcAft>
                  <a:spcPts val="3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defRPr>
              </a:pP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  <a:cs typeface="Helvetica" panose="020B0604020202020204" pitchFamily="34" charset="0"/>
                  <a:sym typeface="Source Sans Pro Light"/>
                </a:rPr>
                <a:t>.c, </a:t>
              </a:r>
              <a:r>
                <a:rPr lang="en-US" sz="900" b="0" dirty="0" err="1" smtClean="0">
                  <a:solidFill>
                    <a:srgbClr val="000000"/>
                  </a:solidFill>
                  <a:latin typeface="Lucida Console" panose="020B0609040504020204" pitchFamily="49" charset="0"/>
                  <a:cs typeface="Helvetica" panose="020B0604020202020204" pitchFamily="34" charset="0"/>
                  <a:sym typeface="Source Sans Pro Light"/>
                </a:rPr>
                <a:t>Vlabels</a:t>
              </a: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  <a:cs typeface="Helvetica" panose="020B0604020202020204" pitchFamily="34" charset="0"/>
                  <a:sym typeface="Source Sans Pro Light"/>
                </a:rPr>
                <a:t>[&lt;-], </a:t>
              </a:r>
              <a:r>
                <a:rPr lang="en-US" sz="900" b="0" dirty="0" err="1" smtClean="0">
                  <a:solidFill>
                    <a:srgbClr val="000000"/>
                  </a:solidFill>
                  <a:latin typeface="Lucida Console" panose="020B0609040504020204" pitchFamily="49" charset="0"/>
                  <a:cs typeface="Helvetica" panose="020B0604020202020204" pitchFamily="34" charset="0"/>
                  <a:sym typeface="Source Sans Pro Light"/>
                </a:rPr>
                <a:t>namlab</a:t>
              </a: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  <a:sym typeface="Source Sans Pro Light"/>
                </a:rPr>
                <a:t>, </a:t>
              </a:r>
              <a:r>
                <a:rPr lang="en-US" sz="900" b="0" dirty="0" err="1" smtClean="0">
                  <a:solidFill>
                    <a:srgbClr val="000000"/>
                  </a:solidFill>
                  <a:latin typeface="Lucida Console" panose="020B0609040504020204" pitchFamily="49" charset="0"/>
                  <a:sym typeface="Source Sans Pro Light"/>
                </a:rPr>
                <a:t>na_rm</a:t>
              </a: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  <a:sym typeface="Source Sans Pro Light"/>
                </a:rPr>
                <a:t>, </a:t>
              </a:r>
              <a:r>
                <a:rPr lang="en-US" sz="900" b="0" dirty="0" err="1" smtClean="0">
                  <a:solidFill>
                    <a:srgbClr val="000000"/>
                  </a:solidFill>
                  <a:latin typeface="Lucida Console" panose="020B0609040504020204" pitchFamily="49" charset="0"/>
                  <a:sym typeface="Source Sans Pro Light"/>
                </a:rPr>
                <a:t>na_omit</a:t>
              </a: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  <a:sym typeface="Source Sans Pro Light"/>
                </a:rPr>
                <a:t>, </a:t>
              </a:r>
              <a:r>
                <a:rPr lang="en-US" sz="900" b="0" dirty="0" err="1" smtClean="0">
                  <a:solidFill>
                    <a:srgbClr val="000000"/>
                  </a:solidFill>
                  <a:latin typeface="Lucida Console" panose="020B0609040504020204" pitchFamily="49" charset="0"/>
                  <a:sym typeface="Source Sans Pro Light"/>
                </a:rPr>
                <a:t>allNA</a:t>
              </a: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  <a:sym typeface="Source Sans Pro Light"/>
                </a:rPr>
                <a:t>, </a:t>
              </a:r>
              <a:r>
                <a:rPr lang="en-US" sz="900" b="0" dirty="0" err="1" smtClean="0">
                  <a:solidFill>
                    <a:srgbClr val="000000"/>
                  </a:solidFill>
                  <a:latin typeface="Lucida Console" panose="020B0609040504020204" pitchFamily="49" charset="0"/>
                  <a:sym typeface="Source Sans Pro Light"/>
                </a:rPr>
                <a:t>missing_cases</a:t>
              </a: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  <a:sym typeface="Source Sans Pro Light"/>
                </a:rPr>
                <a:t>, </a:t>
              </a:r>
              <a:r>
                <a:rPr lang="en-US" sz="900" b="0" dirty="0" err="1" smtClean="0">
                  <a:solidFill>
                    <a:srgbClr val="000000"/>
                  </a:solidFill>
                  <a:latin typeface="Lucida Console" panose="020B0609040504020204" pitchFamily="49" charset="0"/>
                  <a:sym typeface="Source Sans Pro Light"/>
                </a:rPr>
                <a:t>ckmatch</a:t>
              </a: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  <a:sym typeface="Source Sans Pro Light"/>
                </a:rPr>
                <a:t>, </a:t>
              </a:r>
              <a:r>
                <a:rPr lang="en-US" sz="900" b="0" dirty="0" err="1" smtClean="0">
                  <a:solidFill>
                    <a:srgbClr val="000000"/>
                  </a:solidFill>
                  <a:latin typeface="Lucida Console" panose="020B0609040504020204" pitchFamily="49" charset="0"/>
                  <a:sym typeface="Source Sans Pro Light"/>
                </a:rPr>
                <a:t>add_stub</a:t>
              </a: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  <a:sym typeface="Source Sans Pro Light"/>
                </a:rPr>
                <a:t>, </a:t>
              </a:r>
              <a:r>
                <a:rPr lang="en-US" sz="900" b="0" dirty="0" err="1" smtClean="0">
                  <a:solidFill>
                    <a:srgbClr val="000000"/>
                  </a:solidFill>
                  <a:latin typeface="Lucida Console" panose="020B0609040504020204" pitchFamily="49" charset="0"/>
                  <a:sym typeface="Source Sans Pro Light"/>
                </a:rPr>
                <a:t>rm_stub</a:t>
              </a: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  <a:sym typeface="Source Sans Pro Light"/>
                </a:rPr>
                <a:t>, </a:t>
              </a:r>
              <a:r>
                <a:rPr lang="en-US" sz="900" b="0" dirty="0" err="1" smtClean="0">
                  <a:solidFill>
                    <a:srgbClr val="000000"/>
                  </a:solidFill>
                  <a:latin typeface="Lucida Console" panose="020B0609040504020204" pitchFamily="49" charset="0"/>
                  <a:sym typeface="Source Sans Pro Light"/>
                </a:rPr>
                <a:t>fnrow</a:t>
              </a: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  <a:sym typeface="Source Sans Pro Light"/>
                </a:rPr>
                <a:t>, </a:t>
              </a:r>
              <a:r>
                <a:rPr lang="en-US" sz="900" b="0" dirty="0" err="1" smtClean="0">
                  <a:solidFill>
                    <a:srgbClr val="000000"/>
                  </a:solidFill>
                  <a:latin typeface="Lucida Console" panose="020B0609040504020204" pitchFamily="49" charset="0"/>
                  <a:sym typeface="Source Sans Pro Light"/>
                </a:rPr>
                <a:t>seq_row</a:t>
              </a: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  <a:sym typeface="Source Sans Pro Light"/>
                </a:rPr>
                <a:t>, %!in%, </a:t>
              </a:r>
              <a:r>
                <a:rPr lang="en-US" sz="900" b="0" dirty="0" err="1" smtClean="0">
                  <a:solidFill>
                    <a:srgbClr val="000000"/>
                  </a:solidFill>
                  <a:latin typeface="Lucida Console" panose="020B0609040504020204" pitchFamily="49" charset="0"/>
                  <a:sym typeface="Source Sans Pro Light"/>
                </a:rPr>
                <a:t>unattrib</a:t>
              </a: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  <a:sym typeface="Source Sans Pro Light"/>
                </a:rPr>
                <a:t> </a:t>
              </a:r>
              <a:r>
                <a:rPr lang="en-US" sz="1000" b="0" dirty="0" smtClean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rPr>
                <a:t>etc</a:t>
              </a:r>
              <a:r>
                <a:rPr lang="en-US" sz="1000" b="0" dirty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rPr>
                <a:t>...</a:t>
              </a:r>
            </a:p>
          </p:txBody>
        </p:sp>
      </p:grpSp>
      <p:grpSp>
        <p:nvGrpSpPr>
          <p:cNvPr id="116" name="Group 115"/>
          <p:cNvGrpSpPr/>
          <p:nvPr/>
        </p:nvGrpSpPr>
        <p:grpSpPr>
          <a:xfrm>
            <a:off x="10540889" y="8330534"/>
            <a:ext cx="3266203" cy="1160143"/>
            <a:chOff x="7124372" y="8961151"/>
            <a:chExt cx="3266203" cy="1160143"/>
          </a:xfrm>
        </p:grpSpPr>
        <p:sp>
          <p:nvSpPr>
            <p:cNvPr id="117" name="Useful Elements"/>
            <p:cNvSpPr txBox="1"/>
            <p:nvPr/>
          </p:nvSpPr>
          <p:spPr>
            <a:xfrm>
              <a:off x="7124372" y="9053046"/>
              <a:ext cx="2654573" cy="25199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12700" tIns="12700" rIns="12700" bIns="12700" anchor="ctr">
              <a:spAutoFit/>
            </a:bodyPr>
            <a:lstStyle/>
            <a:p>
              <a:pPr lvl="1" indent="0">
                <a:lnSpc>
                  <a:spcPct val="80000"/>
                </a:lnSpc>
                <a:spcBef>
                  <a:spcPts val="0"/>
                </a:spcBef>
                <a:defRPr sz="2500" b="0">
                  <a:solidFill>
                    <a:srgbClr val="628DB5"/>
                  </a:solidFill>
                </a:defRPr>
              </a:pPr>
              <a:r>
                <a:rPr lang="en-US" sz="1800" b="0" dirty="0" smtClean="0">
                  <a:solidFill>
                    <a:srgbClr val="C70968"/>
                  </a:solidFill>
                </a:rPr>
                <a:t>Recode and Replace Values</a:t>
              </a:r>
              <a:endParaRPr lang="en-US" sz="1800" b="0" dirty="0">
                <a:solidFill>
                  <a:srgbClr val="C70968"/>
                </a:solidFill>
              </a:endParaRPr>
            </a:p>
          </p:txBody>
        </p:sp>
        <p:sp>
          <p:nvSpPr>
            <p:cNvPr id="118" name="Line"/>
            <p:cNvSpPr/>
            <p:nvPr/>
          </p:nvSpPr>
          <p:spPr>
            <a:xfrm>
              <a:off x="7124372" y="8961151"/>
              <a:ext cx="3079672" cy="1"/>
            </a:xfrm>
            <a:prstGeom prst="line">
              <a:avLst/>
            </a:prstGeom>
            <a:ln w="3175">
              <a:solidFill>
                <a:srgbClr val="767C85"/>
              </a:solidFill>
              <a:miter lim="400000"/>
            </a:ln>
          </p:spPr>
          <p:txBody>
            <a:bodyPr lIns="54570" tIns="54570" rIns="54570" bIns="54570" anchor="ctr"/>
            <a:lstStyle/>
            <a:p>
              <a:pPr>
                <a:lnSpc>
                  <a:spcPct val="80000"/>
                </a:lnSpc>
                <a:spcBef>
                  <a:spcPts val="600"/>
                </a:spcBef>
                <a:defRPr b="0">
                  <a:solidFill>
                    <a:srgbClr val="000000"/>
                  </a:solidFill>
                </a:defRPr>
              </a:pPr>
              <a:endParaRPr lang="en-US" dirty="0"/>
            </a:p>
          </p:txBody>
        </p:sp>
        <p:sp>
          <p:nvSpPr>
            <p:cNvPr id="119" name="Use headers, colors, and/or backgrounds to separate or group together sections."/>
            <p:cNvSpPr txBox="1"/>
            <p:nvPr/>
          </p:nvSpPr>
          <p:spPr>
            <a:xfrm>
              <a:off x="7124372" y="9390325"/>
              <a:ext cx="3266203" cy="73096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spcBef>
                  <a:spcPts val="0"/>
                </a:spcBef>
                <a:spcAft>
                  <a:spcPts val="3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defRPr>
              </a:pP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  <a:cs typeface="Helvetica" panose="020B0604020202020204" pitchFamily="34" charset="0"/>
                  <a:sym typeface="Source Sans Pro Light"/>
                </a:rPr>
                <a:t>recode_num</a:t>
              </a: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  <a:sym typeface="Source Sans Pro Light"/>
                </a:rPr>
                <a:t>(), recode_char() </a:t>
              </a:r>
              <a:r>
                <a:rPr lang="en-US" sz="1000" b="0" dirty="0" smtClean="0">
                  <a:solidFill>
                    <a:srgbClr val="000000"/>
                  </a:solidFill>
                  <a:latin typeface="+mn-lt"/>
                  <a:sym typeface="Source Sans Pro Light"/>
                </a:rPr>
                <a:t>– recode numeric / character values (+ regex recoding) in matrix-like objects</a:t>
              </a:r>
            </a:p>
            <a:p>
              <a:pPr>
                <a:spcBef>
                  <a:spcPts val="0"/>
                </a:spcBef>
                <a:spcAft>
                  <a:spcPts val="3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defRPr>
              </a:pPr>
              <a:r>
                <a:rPr lang="en-US" sz="900" b="0" dirty="0" err="1" smtClean="0">
                  <a:solidFill>
                    <a:srgbClr val="000000"/>
                  </a:solidFill>
                  <a:latin typeface="Lucida Console" panose="020B0609040504020204" pitchFamily="49" charset="0"/>
                  <a:ea typeface="+mn-ea"/>
                  <a:cs typeface="Helvetica" panose="020B0604020202020204" pitchFamily="34" charset="0"/>
                  <a:sym typeface="Source Sans Pro Light"/>
                </a:rPr>
                <a:t>replace_NA</a:t>
              </a: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  <a:ea typeface="+mn-ea"/>
                  <a:cs typeface="Helvetica" panose="020B0604020202020204" pitchFamily="34" charset="0"/>
                  <a:sym typeface="Source Sans Pro Light"/>
                </a:rPr>
                <a:t>(),</a:t>
              </a: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  <a:cs typeface="Helvetica" panose="020B0604020202020204" pitchFamily="34" charset="0"/>
                  <a:sym typeface="Source Sans Pro Light"/>
                </a:rPr>
                <a:t> </a:t>
              </a:r>
              <a:r>
                <a:rPr lang="en-US" sz="900" b="0" dirty="0" err="1">
                  <a:solidFill>
                    <a:srgbClr val="000000"/>
                  </a:solidFill>
                  <a:latin typeface="Lucida Console" panose="020B0609040504020204" pitchFamily="49" charset="0"/>
                  <a:cs typeface="Helvetica" panose="020B0604020202020204" pitchFamily="34" charset="0"/>
                  <a:sym typeface="Source Sans Pro Light"/>
                </a:rPr>
                <a:t>replace_Inf</a:t>
              </a: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  <a:cs typeface="Helvetica" panose="020B0604020202020204" pitchFamily="34" charset="0"/>
                  <a:sym typeface="Source Sans Pro Light"/>
                </a:rPr>
                <a:t>()</a:t>
              </a: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  <a:ea typeface="+mn-ea"/>
                  <a:cs typeface="Helvetica" panose="020B0604020202020204" pitchFamily="34" charset="0"/>
                  <a:sym typeface="Source Sans Pro Light"/>
                </a:rPr>
                <a:t>, </a:t>
              </a:r>
              <a:r>
                <a:rPr lang="en-US" sz="900" b="0" dirty="0" err="1" smtClean="0">
                  <a:solidFill>
                    <a:srgbClr val="000000"/>
                  </a:solidFill>
                  <a:latin typeface="Lucida Console" panose="020B0609040504020204" pitchFamily="49" charset="0"/>
                  <a:cs typeface="Helvetica" panose="020B0604020202020204" pitchFamily="34" charset="0"/>
                  <a:sym typeface="Source Sans Pro Light"/>
                </a:rPr>
                <a:t>replace_outliers</a:t>
              </a: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  <a:cs typeface="Helvetica" panose="020B0604020202020204" pitchFamily="34" charset="0"/>
                  <a:sym typeface="Source Sans Pro Light"/>
                </a:rPr>
                <a:t>()</a:t>
              </a:r>
            </a:p>
            <a:p>
              <a:pPr>
                <a:spcBef>
                  <a:spcPts val="0"/>
                </a:spcBef>
                <a:spcAft>
                  <a:spcPts val="3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defRPr>
              </a:pPr>
              <a:r>
                <a:rPr lang="en-US" sz="900" b="0" dirty="0">
                  <a:solidFill>
                    <a:srgbClr val="000000"/>
                  </a:solidFill>
                  <a:sym typeface="Source Sans Pro Light"/>
                </a:rPr>
                <a:t>–  </a:t>
              </a:r>
              <a:r>
                <a:rPr lang="en-US" sz="900" b="0" dirty="0" smtClean="0">
                  <a:solidFill>
                    <a:srgbClr val="000000"/>
                  </a:solidFill>
                  <a:sym typeface="Source Sans Pro Light"/>
                </a:rPr>
                <a:t>replace special values</a:t>
              </a:r>
              <a:r>
                <a:rPr lang="en-US" sz="900" b="0" dirty="0">
                  <a:solidFill>
                    <a:srgbClr val="000000"/>
                  </a:solidFill>
                  <a:latin typeface="Lucida Console" panose="020B0609040504020204" pitchFamily="49" charset="0"/>
                  <a:ea typeface="+mn-ea"/>
                  <a:cs typeface="Helvetica" panose="020B0604020202020204" pitchFamily="34" charset="0"/>
                  <a:sym typeface="Source Sans Pro Light"/>
                </a:rPr>
                <a:t> </a:t>
              </a: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  <a:ea typeface="+mn-ea"/>
                  <a:cs typeface="Helvetica" panose="020B0604020202020204" pitchFamily="34" charset="0"/>
                  <a:sym typeface="Source Sans Pro Light"/>
                </a:rPr>
                <a:t>  pad() </a:t>
              </a:r>
              <a:r>
                <a:rPr lang="en-US" sz="1000" b="0" dirty="0" smtClean="0">
                  <a:solidFill>
                    <a:srgbClr val="000000"/>
                  </a:solidFill>
                  <a:sym typeface="Source Sans Pro Light"/>
                </a:rPr>
                <a:t>–  add observations / rows. </a:t>
              </a:r>
            </a:p>
            <a:p>
              <a:pPr>
                <a:spcBef>
                  <a:spcPts val="0"/>
                </a:spcBef>
                <a:spcAft>
                  <a:spcPts val="300"/>
                </a:spcAft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Source Sans Pro Light"/>
                </a:defRPr>
              </a:pPr>
              <a:endParaRPr lang="en-US" sz="100" b="0" dirty="0" smtClean="0">
                <a:solidFill>
                  <a:srgbClr val="000000"/>
                </a:solidFill>
                <a:sym typeface="Source Sans Pro Light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0540889" y="951384"/>
            <a:ext cx="3350040" cy="2827531"/>
            <a:chOff x="10540889" y="951384"/>
            <a:chExt cx="3350040" cy="2827531"/>
          </a:xfrm>
        </p:grpSpPr>
        <p:sp>
          <p:nvSpPr>
            <p:cNvPr id="101" name="Useful Elements"/>
            <p:cNvSpPr txBox="1"/>
            <p:nvPr/>
          </p:nvSpPr>
          <p:spPr>
            <a:xfrm>
              <a:off x="10540889" y="1061442"/>
              <a:ext cx="1309654" cy="47359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12700" tIns="12700" rIns="12700" bIns="12700" anchor="ctr">
              <a:spAutoFit/>
            </a:bodyPr>
            <a:lstStyle/>
            <a:p>
              <a:pPr lvl="1" indent="0">
                <a:lnSpc>
                  <a:spcPct val="80000"/>
                </a:lnSpc>
                <a:spcBef>
                  <a:spcPts val="0"/>
                </a:spcBef>
                <a:defRPr sz="2500" b="0">
                  <a:solidFill>
                    <a:srgbClr val="628DB5"/>
                  </a:solidFill>
                </a:defRPr>
              </a:pPr>
              <a:r>
                <a:rPr lang="en-US" sz="1800" b="0" dirty="0" smtClean="0">
                  <a:solidFill>
                    <a:srgbClr val="C70968"/>
                  </a:solidFill>
                </a:rPr>
                <a:t>Fast Data </a:t>
              </a:r>
            </a:p>
            <a:p>
              <a:pPr lvl="1" indent="0">
                <a:lnSpc>
                  <a:spcPct val="80000"/>
                </a:lnSpc>
                <a:spcBef>
                  <a:spcPts val="0"/>
                </a:spcBef>
                <a:defRPr sz="2500" b="0">
                  <a:solidFill>
                    <a:srgbClr val="628DB5"/>
                  </a:solidFill>
                </a:defRPr>
              </a:pPr>
              <a:r>
                <a:rPr lang="en-US" sz="1800" b="0" dirty="0" smtClean="0">
                  <a:solidFill>
                    <a:srgbClr val="C70968"/>
                  </a:solidFill>
                </a:rPr>
                <a:t>Manipulation</a:t>
              </a:r>
              <a:endParaRPr lang="en-US" sz="1800" b="0" dirty="0">
                <a:solidFill>
                  <a:srgbClr val="C70968"/>
                </a:solidFill>
              </a:endParaRPr>
            </a:p>
          </p:txBody>
        </p:sp>
        <p:sp>
          <p:nvSpPr>
            <p:cNvPr id="102" name="Line"/>
            <p:cNvSpPr/>
            <p:nvPr/>
          </p:nvSpPr>
          <p:spPr>
            <a:xfrm>
              <a:off x="10540889" y="951384"/>
              <a:ext cx="1611018" cy="0"/>
            </a:xfrm>
            <a:prstGeom prst="line">
              <a:avLst/>
            </a:prstGeom>
            <a:ln w="3175">
              <a:solidFill>
                <a:srgbClr val="767C85"/>
              </a:solidFill>
              <a:miter lim="400000"/>
            </a:ln>
          </p:spPr>
          <p:txBody>
            <a:bodyPr lIns="54570" tIns="54570" rIns="54570" bIns="54570" anchor="ctr"/>
            <a:lstStyle/>
            <a:p>
              <a:pPr>
                <a:lnSpc>
                  <a:spcPct val="80000"/>
                </a:lnSpc>
                <a:spcBef>
                  <a:spcPts val="600"/>
                </a:spcBef>
                <a:defRPr b="0">
                  <a:solidFill>
                    <a:srgbClr val="000000"/>
                  </a:solidFill>
                </a:defRPr>
              </a:pPr>
              <a:endParaRPr lang="en-US" dirty="0"/>
            </a:p>
          </p:txBody>
        </p:sp>
        <p:sp>
          <p:nvSpPr>
            <p:cNvPr id="103" name="Use headers, colors, and/or backgrounds to separate or group together sections."/>
            <p:cNvSpPr txBox="1"/>
            <p:nvPr/>
          </p:nvSpPr>
          <p:spPr>
            <a:xfrm>
              <a:off x="10540889" y="1595240"/>
              <a:ext cx="3350040" cy="218367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90000"/>
                </a:lnSpc>
                <a:spcBef>
                  <a:spcPts val="300"/>
                </a:spcBef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</a:defRPr>
              </a:pPr>
              <a:r>
                <a:rPr lang="en-US" sz="900" dirty="0" smtClean="0">
                  <a:latin typeface="Lucida Console" panose="020B0609040504020204" pitchFamily="49" charset="0"/>
                </a:rPr>
                <a:t>fselect[&lt;-]()</a:t>
              </a:r>
              <a:r>
                <a:rPr lang="en-US" sz="1100" dirty="0" smtClean="0"/>
                <a:t> </a:t>
              </a:r>
              <a:r>
                <a:rPr lang="en-US" sz="1000" b="0" dirty="0" smtClean="0">
                  <a:solidFill>
                    <a:srgbClr val="000000"/>
                  </a:solidFill>
                  <a:latin typeface="+mn-lt"/>
                  <a:ea typeface="+mn-ea"/>
                  <a:cs typeface="+mn-cs"/>
                </a:rPr>
                <a:t>– select/replace cols</a:t>
              </a:r>
            </a:p>
            <a:p>
              <a:pPr>
                <a:lnSpc>
                  <a:spcPct val="90000"/>
                </a:lnSpc>
                <a:spcBef>
                  <a:spcPts val="300"/>
                </a:spcBef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</a:defRPr>
              </a:pP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</a:rPr>
                <a:t>fsubset()</a:t>
              </a:r>
              <a:r>
                <a:rPr lang="en-US" sz="1100" dirty="0" smtClean="0"/>
                <a:t> </a:t>
              </a:r>
              <a:r>
                <a:rPr lang="en-US" sz="1000" b="0" dirty="0" smtClean="0">
                  <a:solidFill>
                    <a:srgbClr val="000000"/>
                  </a:solidFill>
                  <a:latin typeface="+mn-lt"/>
                  <a:ea typeface="+mn-ea"/>
                  <a:cs typeface="+mn-cs"/>
                </a:rPr>
                <a:t>– subset data (rows and cols)</a:t>
              </a:r>
            </a:p>
            <a:p>
              <a:pPr>
                <a:lnSpc>
                  <a:spcPct val="90000"/>
                </a:lnSpc>
                <a:spcBef>
                  <a:spcPts val="300"/>
                </a:spcBef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</a:defRPr>
              </a:pP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</a:rPr>
                <a:t>colorder[v]()</a:t>
              </a:r>
              <a:r>
                <a:rPr lang="en-US" sz="800" b="0" dirty="0" smtClean="0">
                  <a:solidFill>
                    <a:srgbClr val="000000"/>
                  </a:solidFill>
                  <a:latin typeface="Lucida Console" panose="020B0609040504020204" pitchFamily="49" charset="0"/>
                </a:rPr>
                <a:t> </a:t>
              </a:r>
              <a:r>
                <a:rPr lang="en-US" sz="1000" b="0" dirty="0" smtClean="0">
                  <a:solidFill>
                    <a:srgbClr val="000000"/>
                  </a:solidFill>
                  <a:latin typeface="+mn-lt"/>
                  <a:ea typeface="+mn-ea"/>
                  <a:cs typeface="+mn-cs"/>
                </a:rPr>
                <a:t>– reorder cols (‘v FUN‘s  aid programming)</a:t>
              </a:r>
            </a:p>
            <a:p>
              <a:pPr>
                <a:lnSpc>
                  <a:spcPct val="90000"/>
                </a:lnSpc>
                <a:spcBef>
                  <a:spcPts val="300"/>
                </a:spcBef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</a:defRPr>
              </a:pP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</a:rPr>
                <a:t>roworder[v]()</a:t>
              </a:r>
              <a:r>
                <a:rPr lang="en-US" sz="800" b="0" dirty="0" smtClean="0">
                  <a:solidFill>
                    <a:srgbClr val="000000"/>
                  </a:solidFill>
                  <a:latin typeface="Lucida Console" panose="020B0609040504020204" pitchFamily="49" charset="0"/>
                </a:rPr>
                <a:t> </a:t>
              </a:r>
              <a:r>
                <a:rPr lang="en-US" sz="1000" b="0" dirty="0" smtClean="0">
                  <a:solidFill>
                    <a:srgbClr val="000000"/>
                  </a:solidFill>
                  <a:latin typeface="+mn-lt"/>
                  <a:ea typeface="+mn-ea"/>
                  <a:cs typeface="+mn-cs"/>
                </a:rPr>
                <a:t>– sort (reorder) rows</a:t>
              </a:r>
            </a:p>
            <a:p>
              <a:pPr>
                <a:lnSpc>
                  <a:spcPct val="90000"/>
                </a:lnSpc>
                <a:spcBef>
                  <a:spcPts val="300"/>
                </a:spcBef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</a:defRPr>
              </a:pP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</a:rPr>
                <a:t>[f/set]transform[v][&lt;-]()</a:t>
              </a:r>
              <a:r>
                <a:rPr lang="en-US" sz="1100" dirty="0" smtClean="0"/>
                <a:t> </a:t>
              </a:r>
              <a:r>
                <a:rPr lang="en-US" sz="1000" b="0" dirty="0" smtClean="0">
                  <a:solidFill>
                    <a:srgbClr val="000000"/>
                  </a:solidFill>
                  <a:latin typeface="+mn-lt"/>
                  <a:ea typeface="+mn-ea"/>
                  <a:cs typeface="+mn-cs"/>
                </a:rPr>
                <a:t>– transform cols (by reference)</a:t>
              </a:r>
            </a:p>
            <a:p>
              <a:pPr>
                <a:lnSpc>
                  <a:spcPct val="90000"/>
                </a:lnSpc>
                <a:spcBef>
                  <a:spcPts val="300"/>
                </a:spcBef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</a:defRPr>
              </a:pPr>
              <a:r>
                <a:rPr lang="en-US" sz="900" b="0" dirty="0" err="1">
                  <a:solidFill>
                    <a:srgbClr val="000000"/>
                  </a:solidFill>
                  <a:latin typeface="Lucida Console" panose="020B0609040504020204" pitchFamily="49" charset="0"/>
                </a:rPr>
                <a:t>fcompute</a:t>
              </a:r>
              <a:r>
                <a:rPr lang="en-US" sz="900" b="0" dirty="0">
                  <a:solidFill>
                    <a:srgbClr val="000000"/>
                  </a:solidFill>
                  <a:latin typeface="Lucida Console" panose="020B0609040504020204" pitchFamily="49" charset="0"/>
                </a:rPr>
                <a:t>[v</a:t>
              </a: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</a:rPr>
                <a:t>]()</a:t>
              </a:r>
              <a:r>
                <a:rPr lang="en-US" sz="1100" dirty="0" smtClean="0"/>
                <a:t> </a:t>
              </a:r>
              <a:r>
                <a:rPr lang="en-US" sz="1000" dirty="0" smtClean="0"/>
                <a:t>–</a:t>
              </a:r>
              <a:r>
                <a:rPr lang="en-US" sz="1000" b="0" dirty="0" smtClean="0">
                  <a:solidFill>
                    <a:srgbClr val="000000"/>
                  </a:solidFill>
                  <a:latin typeface="+mn-lt"/>
                  <a:ea typeface="+mn-ea"/>
                  <a:cs typeface="+mn-cs"/>
                </a:rPr>
                <a:t> compute new cols dropping existing ones</a:t>
              </a:r>
            </a:p>
            <a:p>
              <a:pPr>
                <a:lnSpc>
                  <a:spcPct val="90000"/>
                </a:lnSpc>
                <a:spcBef>
                  <a:spcPts val="300"/>
                </a:spcBef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</a:defRPr>
              </a:pP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</a:rPr>
                <a:t>[f/set]rename()</a:t>
              </a:r>
              <a:r>
                <a:rPr lang="en-US" sz="1100" dirty="0" smtClean="0"/>
                <a:t> </a:t>
              </a:r>
              <a:r>
                <a:rPr lang="en-US" sz="1000" b="0" dirty="0" smtClean="0">
                  <a:solidFill>
                    <a:srgbClr val="000000"/>
                  </a:solidFill>
                  <a:latin typeface="+mn-lt"/>
                  <a:ea typeface="+mn-ea"/>
                  <a:cs typeface="+mn-cs"/>
                </a:rPr>
                <a:t>– rename (any object with ‘names‘ attr.)</a:t>
              </a:r>
            </a:p>
            <a:p>
              <a:pPr>
                <a:lnSpc>
                  <a:spcPct val="90000"/>
                </a:lnSpc>
                <a:spcBef>
                  <a:spcPts val="300"/>
                </a:spcBef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</a:defRPr>
              </a:pP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</a:rPr>
                <a:t>get_vars[&lt;-]()</a:t>
              </a:r>
              <a:r>
                <a:rPr lang="en-US" sz="800" b="0" dirty="0" smtClean="0">
                  <a:solidFill>
                    <a:srgbClr val="000000"/>
                  </a:solidFill>
                  <a:latin typeface="Lucida Console" panose="020B0609040504020204" pitchFamily="49" charset="0"/>
                </a:rPr>
                <a:t> </a:t>
              </a:r>
              <a:r>
                <a:rPr lang="en-US" sz="1000" b="0" dirty="0" smtClean="0">
                  <a:solidFill>
                    <a:srgbClr val="000000"/>
                  </a:solidFill>
                  <a:latin typeface="+mn-lt"/>
                  <a:ea typeface="+mn-ea"/>
                  <a:cs typeface="+mn-cs"/>
                </a:rPr>
                <a:t>– select/replace cols (standard evaluation)</a:t>
              </a:r>
            </a:p>
            <a:p>
              <a:pPr>
                <a:spcBef>
                  <a:spcPts val="300"/>
                </a:spcBef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</a:defRPr>
              </a:pP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</a:rPr>
                <a:t>num_vars[&lt;-](), cat_vars[&lt;-](), char_vars[&lt;-](),</a:t>
              </a:r>
            </a:p>
            <a:p>
              <a:pPr>
                <a:spcBef>
                  <a:spcPts val="300"/>
                </a:spcBef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</a:defRPr>
              </a:pP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</a:rPr>
                <a:t>fact_vars[&lt;-](), logi_vars[&lt;-](), </a:t>
              </a:r>
            </a:p>
            <a:p>
              <a:pPr>
                <a:spcBef>
                  <a:spcPts val="300"/>
                </a:spcBef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</a:defRPr>
              </a:pPr>
              <a:r>
                <a:rPr lang="en-US" sz="900" b="0" dirty="0" err="1">
                  <a:solidFill>
                    <a:srgbClr val="000000"/>
                  </a:solidFill>
                  <a:latin typeface="Lucida Console" panose="020B0609040504020204" pitchFamily="49" charset="0"/>
                </a:rPr>
                <a:t>d</a:t>
              </a:r>
              <a:r>
                <a:rPr lang="en-US" sz="900" b="0" dirty="0" err="1" smtClean="0">
                  <a:solidFill>
                    <a:srgbClr val="000000"/>
                  </a:solidFill>
                  <a:latin typeface="Lucida Console" panose="020B0609040504020204" pitchFamily="49" charset="0"/>
                </a:rPr>
                <a:t>ate_vars</a:t>
              </a: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</a:rPr>
                <a:t>[&lt;-]()</a:t>
              </a:r>
              <a:r>
                <a:rPr lang="en-US" sz="1000" dirty="0" smtClean="0">
                  <a:latin typeface="+mn-lt"/>
                </a:rPr>
                <a:t> </a:t>
              </a:r>
              <a:r>
                <a:rPr lang="en-US" sz="1000" b="0" dirty="0" smtClean="0">
                  <a:solidFill>
                    <a:srgbClr val="000000"/>
                  </a:solidFill>
                  <a:latin typeface="+mn-lt"/>
                  <a:ea typeface="+mn-ea"/>
                  <a:cs typeface="+mn-cs"/>
                </a:rPr>
                <a:t>– select/replace cols by data type</a:t>
              </a:r>
            </a:p>
            <a:p>
              <a:pPr>
                <a:lnSpc>
                  <a:spcPct val="90000"/>
                </a:lnSpc>
                <a:spcBef>
                  <a:spcPts val="300"/>
                </a:spcBef>
                <a:buClr>
                  <a:schemeClr val="accent4">
                    <a:hueOff val="384618"/>
                    <a:satOff val="3869"/>
                    <a:lumOff val="5802"/>
                  </a:schemeClr>
                </a:buClr>
                <a:defRPr b="0">
                  <a:solidFill>
                    <a:srgbClr val="000000"/>
                  </a:solidFill>
                </a:defRPr>
              </a:pPr>
              <a:r>
                <a:rPr lang="en-US" sz="900" b="0" dirty="0" smtClean="0">
                  <a:solidFill>
                    <a:srgbClr val="000000"/>
                  </a:solidFill>
                  <a:latin typeface="Lucida Console" panose="020B0609040504020204" pitchFamily="49" charset="0"/>
                </a:rPr>
                <a:t>add_vars[&lt;-]()</a:t>
              </a:r>
              <a:r>
                <a:rPr lang="en-US" sz="1100" dirty="0" smtClean="0"/>
                <a:t> </a:t>
              </a:r>
              <a:r>
                <a:rPr lang="en-US" sz="1000" b="0" dirty="0" smtClean="0">
                  <a:solidFill>
                    <a:srgbClr val="000000"/>
                  </a:solidFill>
                  <a:latin typeface="+mn-lt"/>
                  <a:ea typeface="+mn-ea"/>
                  <a:cs typeface="+mn-cs"/>
                </a:rPr>
                <a:t>– add (column - bind) cols</a:t>
              </a:r>
              <a:endParaRPr lang="en-US" sz="1000" b="0" dirty="0">
                <a:solidFill>
                  <a:srgbClr val="000000"/>
                </a:solidFill>
                <a:latin typeface="+mn-lt"/>
                <a:ea typeface="+mn-ea"/>
                <a:cs typeface="+mn-cs"/>
              </a:endParaRPr>
            </a:p>
          </p:txBody>
        </p:sp>
      </p:grpSp>
      <p:pic>
        <p:nvPicPr>
          <p:cNvPr id="290" name="rstudio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94644" y="199925"/>
            <a:ext cx="1386697" cy="1598383"/>
          </a:xfrm>
          <a:prstGeom prst="rect">
            <a:avLst/>
          </a:prstGeom>
          <a:ln w="12700">
            <a:miter lim="400000"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4C4C4C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F7DCA7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Source Sans Pro Light"/>
        <a:ea typeface="Source Sans Pro Light"/>
        <a:cs typeface="Source Sans Pro Light"/>
      </a:majorFont>
      <a:minorFont>
        <a:latin typeface="Source Sans Pro Light"/>
        <a:ea typeface="Source Sans Pro Light"/>
        <a:cs typeface="Source Sans Pro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8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Source Sans Pro"/>
            <a:ea typeface="Source Sans Pro"/>
            <a:cs typeface="Source Sans Pro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200"/>
          </a:spcBef>
          <a:spcAft>
            <a:spcPts val="0"/>
          </a:spcAft>
          <a:buClrTx/>
          <a:buSzTx/>
          <a:buFontTx/>
          <a:buNone/>
          <a:tabLst/>
          <a:defRPr kumimoji="0" sz="1200" b="1" i="0" u="none" strike="noStrike" cap="none" spc="0" normalizeH="0" baseline="0">
            <a:ln>
              <a:noFill/>
            </a:ln>
            <a:solidFill>
              <a:srgbClr val="4C4C4C"/>
            </a:solidFill>
            <a:effectLst/>
            <a:uFillTx/>
            <a:latin typeface="Source Sans Pro"/>
            <a:ea typeface="Source Sans Pro"/>
            <a:cs typeface="Source Sans Pro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F7DCA7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Source Sans Pro Light"/>
        <a:ea typeface="Source Sans Pro Light"/>
        <a:cs typeface="Source Sans Pro Light"/>
      </a:majorFont>
      <a:minorFont>
        <a:latin typeface="Source Sans Pro Light"/>
        <a:ea typeface="Source Sans Pro Light"/>
        <a:cs typeface="Source Sans Pro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8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Source Sans Pro"/>
            <a:ea typeface="Source Sans Pro"/>
            <a:cs typeface="Source Sans Pro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200"/>
          </a:spcBef>
          <a:spcAft>
            <a:spcPts val="0"/>
          </a:spcAft>
          <a:buClrTx/>
          <a:buSzTx/>
          <a:buFontTx/>
          <a:buNone/>
          <a:tabLst/>
          <a:defRPr kumimoji="0" sz="1200" b="1" i="0" u="none" strike="noStrike" cap="none" spc="0" normalizeH="0" baseline="0">
            <a:ln>
              <a:noFill/>
            </a:ln>
            <a:solidFill>
              <a:srgbClr val="4C4C4C"/>
            </a:solidFill>
            <a:effectLst/>
            <a:uFillTx/>
            <a:latin typeface="Source Sans Pro"/>
            <a:ea typeface="Source Sans Pro"/>
            <a:cs typeface="Source Sans Pro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1619</Words>
  <Application>Microsoft Office PowerPoint</Application>
  <PresentationFormat>Custom</PresentationFormat>
  <Paragraphs>318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Avenir Roman</vt:lpstr>
      <vt:lpstr>Gill Sans</vt:lpstr>
      <vt:lpstr>Helvetica</vt:lpstr>
      <vt:lpstr>Helvetica Light</vt:lpstr>
      <vt:lpstr>Lucida Console</vt:lpstr>
      <vt:lpstr>Source Sans Pro</vt:lpstr>
      <vt:lpstr>Source Sans Pro Light</vt:lpstr>
      <vt:lpstr>Source Sans Pro Semibold</vt:lpstr>
      <vt:lpstr>White</vt:lpstr>
      <vt:lpstr>Advanced and Fast Data Transformation with collapse : : CHEAT SHEET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Four Column Layout : : CHEAT SHEET</dc:title>
  <dc:creator>Sebastian Krantz</dc:creator>
  <cp:lastModifiedBy>Sebastian Krantz</cp:lastModifiedBy>
  <cp:revision>188</cp:revision>
  <dcterms:modified xsi:type="dcterms:W3CDTF">2021-07-02T20:01:20Z</dcterms:modified>
</cp:coreProperties>
</file>